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9"/>
  </p:sldMasterIdLst>
  <p:notesMasterIdLst>
    <p:notesMasterId r:id="rId67"/>
  </p:notesMasterIdLst>
  <p:sldIdLst>
    <p:sldId id="256" r:id="rId40"/>
    <p:sldId id="257" r:id="rId41"/>
    <p:sldId id="259" r:id="rId42"/>
    <p:sldId id="260" r:id="rId43"/>
    <p:sldId id="262" r:id="rId44"/>
    <p:sldId id="281" r:id="rId45"/>
    <p:sldId id="282" r:id="rId46"/>
    <p:sldId id="284" r:id="rId47"/>
    <p:sldId id="285" r:id="rId48"/>
    <p:sldId id="290" r:id="rId49"/>
    <p:sldId id="346" r:id="rId50"/>
    <p:sldId id="286" r:id="rId51"/>
    <p:sldId id="287" r:id="rId52"/>
    <p:sldId id="288" r:id="rId53"/>
    <p:sldId id="343" r:id="rId54"/>
    <p:sldId id="293" r:id="rId55"/>
    <p:sldId id="294" r:id="rId56"/>
    <p:sldId id="341" r:id="rId57"/>
    <p:sldId id="340" r:id="rId58"/>
    <p:sldId id="295" r:id="rId59"/>
    <p:sldId id="344" r:id="rId60"/>
    <p:sldId id="297" r:id="rId61"/>
    <p:sldId id="292" r:id="rId62"/>
    <p:sldId id="347" r:id="rId63"/>
    <p:sldId id="299" r:id="rId64"/>
    <p:sldId id="300" r:id="rId65"/>
    <p:sldId id="280" r:id="rId66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 autoAdjust="0"/>
    <p:restoredTop sz="95283"/>
  </p:normalViewPr>
  <p:slideViewPr>
    <p:cSldViewPr snapToGrid="0">
      <p:cViewPr varScale="1">
        <p:scale>
          <a:sx n="69" d="100"/>
          <a:sy n="69" d="100"/>
        </p:scale>
        <p:origin x="89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63" Type="http://schemas.openxmlformats.org/officeDocument/2006/relationships/slide" Target="slides/slide24.xml"/><Relationship Id="rId68" Type="http://schemas.openxmlformats.org/officeDocument/2006/relationships/presProps" Target="presProps.xml"/><Relationship Id="rId7" Type="http://schemas.openxmlformats.org/officeDocument/2006/relationships/customXml" Target="../customXml/item7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slide" Target="slides/slide19.xml"/><Relationship Id="rId66" Type="http://schemas.openxmlformats.org/officeDocument/2006/relationships/slide" Target="slides/slide27.xml"/><Relationship Id="rId5" Type="http://schemas.openxmlformats.org/officeDocument/2006/relationships/customXml" Target="../customXml/item5.xml"/><Relationship Id="rId61" Type="http://schemas.openxmlformats.org/officeDocument/2006/relationships/slide" Target="slides/slide22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slide" Target="slides/slide17.xml"/><Relationship Id="rId64" Type="http://schemas.openxmlformats.org/officeDocument/2006/relationships/slide" Target="slides/slide25.xml"/><Relationship Id="rId69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12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slide" Target="slides/slide7.xml"/><Relationship Id="rId59" Type="http://schemas.openxmlformats.org/officeDocument/2006/relationships/slide" Target="slides/slide20.xml"/><Relationship Id="rId67" Type="http://schemas.openxmlformats.org/officeDocument/2006/relationships/notesMaster" Target="notesMasters/notesMaster1.xml"/><Relationship Id="rId20" Type="http://schemas.openxmlformats.org/officeDocument/2006/relationships/customXml" Target="../customXml/item20.xml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62" Type="http://schemas.openxmlformats.org/officeDocument/2006/relationships/slide" Target="slides/slide23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0.xml"/><Relationship Id="rId57" Type="http://schemas.openxmlformats.org/officeDocument/2006/relationships/slide" Target="slides/slide18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slide" Target="slides/slide5.xml"/><Relationship Id="rId52" Type="http://schemas.openxmlformats.org/officeDocument/2006/relationships/slide" Target="slides/slide13.xml"/><Relationship Id="rId60" Type="http://schemas.openxmlformats.org/officeDocument/2006/relationships/slide" Target="slides/slide21.xml"/><Relationship Id="rId65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slideMaster" Target="slideMasters/slideMaster1.xml"/><Relationship Id="rId34" Type="http://schemas.openxmlformats.org/officeDocument/2006/relationships/customXml" Target="../customXml/item34.xml"/><Relationship Id="rId50" Type="http://schemas.openxmlformats.org/officeDocument/2006/relationships/slide" Target="slides/slide11.xml"/><Relationship Id="rId55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6D62C-C704-674E-BD10-148661B38E89}" type="datetimeFigureOut">
              <a:rPr lang="pt-BR" smtClean="0"/>
              <a:t>30/05/2024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2C60F-5DE2-C54D-AF30-C5C5226AD3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05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288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Bx</a:t>
            </a:r>
            <a:r>
              <a:rPr lang="pt-BR" dirty="0"/>
              <a:t> x peça: representação tumoral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2036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Bx</a:t>
            </a:r>
            <a:r>
              <a:rPr lang="pt-BR" dirty="0"/>
              <a:t> x peça: representação tumoral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508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ea typeface="Tahoma" panose="020B0604030504040204" pitchFamily="34" charset="0"/>
                <a:cs typeface="Tahoma" panose="020B0604030504040204" pitchFamily="34" charset="0"/>
              </a:rPr>
              <a:t>Receptor de tirosina quinase, membro da família de fatores de crescimento epidérmico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ea typeface="Tahoma" panose="020B0604030504040204" pitchFamily="34" charset="0"/>
                <a:cs typeface="Tahoma" panose="020B0604030504040204" pitchFamily="34" charset="0"/>
              </a:rPr>
              <a:t>Funções na célula normal :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</a:rPr>
              <a:t>Regulação do crescimento celular 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</a:rPr>
              <a:t> Síntese proteica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</a:rPr>
              <a:t> Mobilidade celular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</a:rPr>
              <a:t> Sobrevivência celular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</a:rPr>
              <a:t> Regulação do ciclo celular</a:t>
            </a:r>
          </a:p>
          <a:p>
            <a:endParaRPr lang="pt-BR" dirty="0"/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ea typeface="Tahoma" panose="020B0604030504040204" pitchFamily="34" charset="0"/>
                <a:cs typeface="Tahoma" panose="020B0604030504040204" pitchFamily="34" charset="0"/>
              </a:rPr>
              <a:t>Domínio extracelular com conformação aberta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ea typeface="Tahoma" panose="020B0604030504040204" pitchFamily="34" charset="0"/>
                <a:cs typeface="Tahoma" panose="020B0604030504040204" pitchFamily="34" charset="0"/>
              </a:rPr>
              <a:t>Não requer ligante para se tornar ativo</a:t>
            </a: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endParaRPr lang="pt-BR" sz="24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16000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ea typeface="Tahoma" panose="020B0604030504040204" pitchFamily="34" charset="0"/>
                <a:cs typeface="Tahoma" panose="020B0604030504040204" pitchFamily="34" charset="0"/>
              </a:rPr>
              <a:t>Formação de dímeros 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Crescimento celular desordenado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Imortalidade celular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Capacidade de invasão e metástases</a:t>
            </a:r>
          </a:p>
          <a:p>
            <a:pPr marL="673200" lvl="1" indent="-216000">
              <a:spcBef>
                <a:spcPts val="600"/>
              </a:spcBef>
              <a:buClr>
                <a:srgbClr val="7030A0"/>
              </a:buClr>
              <a:buFont typeface="Courier New" panose="02070309020205020404" pitchFamily="49" charset="0"/>
              <a:buChar char="o"/>
            </a:pPr>
            <a:r>
              <a:rPr lang="pt-BR" sz="2000" dirty="0">
                <a:ea typeface="Tahoma" panose="020B0604030504040204" pitchFamily="34" charset="0"/>
                <a:cs typeface="Tahoma" panose="020B0604030504040204" pitchFamily="34" charset="0"/>
                <a:sym typeface="Wingdings" pitchFamily="2" charset="2"/>
              </a:rPr>
              <a:t>Neoformação vascular</a:t>
            </a:r>
            <a:endParaRPr lang="pt-BR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07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Times"/>
              </a:rPr>
              <a:t>multiple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primary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ovarian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uterine</a:t>
            </a:r>
            <a:r>
              <a:rPr lang="pt-BR" sz="1800" dirty="0">
                <a:effectLst/>
                <a:latin typeface="Times"/>
              </a:rPr>
              <a:t> MMT </a:t>
            </a:r>
            <a:r>
              <a:rPr lang="pt-BR" sz="1800" dirty="0" err="1">
                <a:effectLst/>
                <a:latin typeface="Times"/>
              </a:rPr>
              <a:t>cell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lines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2800" dirty="0">
                <a:effectLst/>
                <a:latin typeface="+mn-lt"/>
              </a:rPr>
              <a:t>- </a:t>
            </a:r>
            <a:r>
              <a:rPr lang="pt-BR" sz="1800" dirty="0" err="1">
                <a:effectLst/>
                <a:latin typeface="Times"/>
              </a:rPr>
              <a:t>primary</a:t>
            </a:r>
            <a:r>
              <a:rPr lang="pt-BR" sz="1800" dirty="0">
                <a:effectLst/>
                <a:latin typeface="Times"/>
              </a:rPr>
              <a:t> tumor </a:t>
            </a:r>
            <a:r>
              <a:rPr lang="pt-BR" sz="1800" dirty="0" err="1">
                <a:effectLst/>
                <a:latin typeface="Times"/>
              </a:rPr>
              <a:t>cell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lines</a:t>
            </a:r>
            <a:r>
              <a:rPr lang="pt-BR" sz="1800" dirty="0">
                <a:effectLst/>
                <a:latin typeface="Times"/>
              </a:rPr>
              <a:t> in vitro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evaluated</a:t>
            </a:r>
            <a:r>
              <a:rPr lang="pt-BR" sz="1800" dirty="0">
                <a:effectLst/>
                <a:latin typeface="Times"/>
              </a:rPr>
              <a:t> for HER2/</a:t>
            </a:r>
            <a:r>
              <a:rPr lang="pt-BR" sz="1800" dirty="0" err="1">
                <a:effectLst/>
                <a:latin typeface="Times"/>
              </a:rPr>
              <a:t>neu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expression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by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immunohistochemistry</a:t>
            </a:r>
            <a:r>
              <a:rPr lang="pt-BR" sz="1800" dirty="0">
                <a:effectLst/>
                <a:latin typeface="Times"/>
              </a:rPr>
              <a:t> (IHC), </a:t>
            </a:r>
            <a:r>
              <a:rPr lang="pt-BR" sz="1800" dirty="0" err="1">
                <a:effectLst/>
                <a:latin typeface="Times"/>
              </a:rPr>
              <a:t>fluorescent</a:t>
            </a:r>
            <a:r>
              <a:rPr lang="pt-BR" sz="1800" dirty="0">
                <a:effectLst/>
                <a:latin typeface="Times"/>
              </a:rPr>
              <a:t>-in-situ-</a:t>
            </a:r>
            <a:r>
              <a:rPr lang="pt-BR" sz="1800" dirty="0" err="1">
                <a:effectLst/>
                <a:latin typeface="Times"/>
              </a:rPr>
              <a:t>hybridization</a:t>
            </a:r>
            <a:r>
              <a:rPr lang="pt-BR" sz="1800" dirty="0">
                <a:effectLst/>
                <a:latin typeface="Times"/>
              </a:rPr>
              <a:t>-</a:t>
            </a:r>
            <a:r>
              <a:rPr lang="pt-BR" sz="1800" dirty="0" err="1">
                <a:effectLst/>
                <a:latin typeface="Times"/>
              </a:rPr>
              <a:t>analysis</a:t>
            </a:r>
            <a:r>
              <a:rPr lang="pt-BR" sz="1800" dirty="0">
                <a:effectLst/>
                <a:latin typeface="Times"/>
              </a:rPr>
              <a:t> (FISH), </a:t>
            </a:r>
            <a:r>
              <a:rPr lang="pt-BR" sz="1800" dirty="0" err="1">
                <a:effectLst/>
                <a:latin typeface="Times"/>
              </a:rPr>
              <a:t>quantitative</a:t>
            </a:r>
            <a:r>
              <a:rPr lang="pt-BR" sz="1800" dirty="0">
                <a:effectLst/>
                <a:latin typeface="Times"/>
              </a:rPr>
              <a:t>-real-time-</a:t>
            </a:r>
            <a:r>
              <a:rPr lang="pt-BR" sz="1800" dirty="0" err="1">
                <a:effectLst/>
                <a:latin typeface="Times"/>
              </a:rPr>
              <a:t>polymerase</a:t>
            </a:r>
            <a:r>
              <a:rPr lang="pt-BR" sz="1800" dirty="0">
                <a:effectLst/>
                <a:latin typeface="Times"/>
              </a:rPr>
              <a:t>-</a:t>
            </a:r>
            <a:r>
              <a:rPr lang="pt-BR" sz="1800" dirty="0" err="1">
                <a:effectLst/>
                <a:latin typeface="Times"/>
              </a:rPr>
              <a:t>chain-reaction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for </a:t>
            </a:r>
            <a:r>
              <a:rPr lang="pt-BR" sz="1800" dirty="0" err="1">
                <a:effectLst/>
                <a:latin typeface="Times"/>
              </a:rPr>
              <a:t>membrane-bound-complement</a:t>
            </a:r>
            <a:r>
              <a:rPr lang="pt-BR" sz="1800" dirty="0">
                <a:effectLst/>
                <a:latin typeface="Times"/>
              </a:rPr>
              <a:t>- </a:t>
            </a:r>
            <a:r>
              <a:rPr lang="pt-BR" sz="1800" dirty="0" err="1">
                <a:effectLst/>
                <a:latin typeface="Times"/>
              </a:rPr>
              <a:t>regulatory</a:t>
            </a:r>
            <a:r>
              <a:rPr lang="pt-BR" sz="1800" dirty="0">
                <a:effectLst/>
                <a:latin typeface="Times"/>
              </a:rPr>
              <a:t>-proteins (</a:t>
            </a:r>
            <a:r>
              <a:rPr lang="pt-BR" sz="1800" dirty="0" err="1">
                <a:effectLst/>
                <a:latin typeface="Times"/>
              </a:rPr>
              <a:t>mCRP</a:t>
            </a:r>
            <a:r>
              <a:rPr lang="pt-BR" sz="1800" dirty="0">
                <a:effectLst/>
                <a:latin typeface="Times"/>
              </a:rPr>
              <a:t>) CD46, CD55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CD59 </a:t>
            </a:r>
            <a:r>
              <a:rPr lang="pt-BR" sz="1800" dirty="0" err="1">
                <a:effectLst/>
                <a:latin typeface="Times"/>
              </a:rPr>
              <a:t>by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flow-cytometry</a:t>
            </a:r>
            <a:r>
              <a:rPr lang="pt-BR" sz="1800" dirty="0">
                <a:effectLst/>
                <a:latin typeface="Times"/>
              </a:rPr>
              <a:t>. </a:t>
            </a:r>
            <a:r>
              <a:rPr lang="pt-BR" sz="1800" dirty="0" err="1">
                <a:effectLst/>
                <a:latin typeface="Times"/>
              </a:rPr>
              <a:t>Our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results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suggest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that</a:t>
            </a:r>
            <a:r>
              <a:rPr lang="pt-BR" sz="1800" dirty="0">
                <a:effectLst/>
                <a:latin typeface="Times"/>
              </a:rPr>
              <a:t> HER2/</a:t>
            </a:r>
            <a:r>
              <a:rPr lang="pt-BR" sz="1800" dirty="0" err="1">
                <a:effectLst/>
                <a:latin typeface="Times"/>
              </a:rPr>
              <a:t>neu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may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represent</a:t>
            </a:r>
            <a:r>
              <a:rPr lang="pt-BR" sz="1800" dirty="0">
                <a:effectLst/>
                <a:latin typeface="Times"/>
              </a:rPr>
              <a:t> a novel target for </a:t>
            </a:r>
            <a:r>
              <a:rPr lang="pt-BR" sz="1800" dirty="0" err="1">
                <a:effectLst/>
                <a:latin typeface="Times"/>
              </a:rPr>
              <a:t>the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immunotherapy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of</a:t>
            </a:r>
            <a:r>
              <a:rPr lang="pt-BR" sz="1800" dirty="0">
                <a:effectLst/>
                <a:latin typeface="Times"/>
              </a:rPr>
              <a:t> a </a:t>
            </a:r>
            <a:r>
              <a:rPr lang="pt-BR" sz="1800" dirty="0" err="1">
                <a:effectLst/>
                <a:latin typeface="Times"/>
              </a:rPr>
              <a:t>subset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of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human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carcinosarcomas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refractory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to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salvage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chemotherapy</a:t>
            </a:r>
            <a:r>
              <a:rPr lang="pt-BR" sz="1800" dirty="0">
                <a:effectLst/>
                <a:latin typeface="Times"/>
              </a:rPr>
              <a:t>. In </a:t>
            </a:r>
            <a:r>
              <a:rPr lang="pt-BR" sz="1800" dirty="0" err="1">
                <a:effectLst/>
                <a:latin typeface="Times"/>
              </a:rPr>
              <a:t>conclusion</a:t>
            </a:r>
            <a:r>
              <a:rPr lang="pt-BR" sz="1800" dirty="0">
                <a:effectLst/>
                <a:latin typeface="Times"/>
              </a:rPr>
              <a:t>, </a:t>
            </a:r>
            <a:r>
              <a:rPr lang="pt-BR" sz="1800" dirty="0" err="1">
                <a:effectLst/>
                <a:latin typeface="Times"/>
              </a:rPr>
              <a:t>this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is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the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first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report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on</a:t>
            </a:r>
            <a:r>
              <a:rPr lang="pt-BR" sz="1800" dirty="0">
                <a:effectLst/>
                <a:latin typeface="Times"/>
              </a:rPr>
              <a:t> HER2/</a:t>
            </a:r>
            <a:r>
              <a:rPr lang="pt-BR" sz="1800" dirty="0" err="1">
                <a:effectLst/>
                <a:latin typeface="Times"/>
              </a:rPr>
              <a:t>neu</a:t>
            </a:r>
            <a:r>
              <a:rPr lang="pt-BR" sz="1800" dirty="0">
                <a:effectLst/>
                <a:latin typeface="Times"/>
              </a:rPr>
              <a:t> gene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protein </a:t>
            </a:r>
            <a:r>
              <a:rPr lang="pt-BR" sz="1800" dirty="0" err="1">
                <a:effectLst/>
                <a:latin typeface="Times"/>
              </a:rPr>
              <a:t>expression</a:t>
            </a:r>
            <a:r>
              <a:rPr lang="pt-BR" sz="1800" dirty="0">
                <a:effectLst/>
                <a:latin typeface="Times"/>
              </a:rPr>
              <a:t> in </a:t>
            </a:r>
            <a:r>
              <a:rPr lang="pt-BR" sz="1800" dirty="0" err="1">
                <a:effectLst/>
                <a:latin typeface="Times"/>
              </a:rPr>
              <a:t>primary</a:t>
            </a:r>
            <a:r>
              <a:rPr lang="pt-BR" sz="1800" dirty="0">
                <a:effectLst/>
                <a:latin typeface="Times"/>
              </a:rPr>
              <a:t> MMT </a:t>
            </a:r>
            <a:r>
              <a:rPr lang="pt-BR" sz="1800" dirty="0" err="1">
                <a:effectLst/>
                <a:latin typeface="Times"/>
              </a:rPr>
              <a:t>cell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lines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the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first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demonstration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of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trastuzumab-mediated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antibody-dependent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cellular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cytotoxicity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against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uterine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ovarian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carcinosarcomas</a:t>
            </a:r>
            <a:r>
              <a:rPr lang="pt-BR" sz="1800" dirty="0">
                <a:effectLst/>
                <a:latin typeface="Times"/>
              </a:rPr>
              <a:t> in vitro. </a:t>
            </a:r>
            <a:r>
              <a:rPr lang="pt-BR" sz="1800" dirty="0" err="1">
                <a:effectLst/>
                <a:latin typeface="Times"/>
              </a:rPr>
              <a:t>Although</a:t>
            </a:r>
            <a:r>
              <a:rPr lang="pt-BR" sz="1800" dirty="0">
                <a:effectLst/>
                <a:latin typeface="Times"/>
              </a:rPr>
              <a:t> in vivo data </a:t>
            </a:r>
            <a:r>
              <a:rPr lang="pt-BR" sz="1800" dirty="0" err="1">
                <a:effectLst/>
                <a:latin typeface="Times"/>
              </a:rPr>
              <a:t>will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ultimately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be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necessary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to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validate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the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therapeutic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potential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of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trastuzumab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against</a:t>
            </a:r>
            <a:r>
              <a:rPr lang="pt-BR" sz="1800" dirty="0">
                <a:effectLst/>
                <a:latin typeface="Times"/>
              </a:rPr>
              <a:t> HER2/</a:t>
            </a:r>
            <a:r>
              <a:rPr lang="pt-BR" sz="1800" dirty="0" err="1">
                <a:effectLst/>
                <a:latin typeface="Times"/>
              </a:rPr>
              <a:t>neu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expressing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carcinosarcomas</a:t>
            </a:r>
            <a:r>
              <a:rPr lang="pt-BR" sz="1800" dirty="0">
                <a:effectLst/>
                <a:latin typeface="Times"/>
              </a:rPr>
              <a:t>, </a:t>
            </a:r>
            <a:r>
              <a:rPr lang="pt-BR" sz="1800" dirty="0" err="1">
                <a:effectLst/>
                <a:latin typeface="Times"/>
              </a:rPr>
              <a:t>our</a:t>
            </a:r>
            <a:r>
              <a:rPr lang="pt-BR" sz="1800" dirty="0">
                <a:effectLst/>
                <a:latin typeface="Times"/>
              </a:rPr>
              <a:t> in vitro </a:t>
            </a:r>
            <a:r>
              <a:rPr lang="pt-BR" sz="1800" dirty="0" err="1">
                <a:effectLst/>
                <a:latin typeface="Times"/>
              </a:rPr>
              <a:t>results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strongly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suggest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that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targeting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cancer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cells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with</a:t>
            </a:r>
            <a:r>
              <a:rPr lang="pt-BR" sz="1800" dirty="0">
                <a:effectLst/>
                <a:latin typeface="Times"/>
              </a:rPr>
              <a:t> high surface </a:t>
            </a:r>
            <a:r>
              <a:rPr lang="pt-BR" sz="1800" dirty="0" err="1">
                <a:effectLst/>
                <a:latin typeface="Times"/>
              </a:rPr>
              <a:t>expression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of</a:t>
            </a:r>
            <a:r>
              <a:rPr lang="pt-BR" sz="1800" dirty="0">
                <a:effectLst/>
                <a:latin typeface="Times"/>
              </a:rPr>
              <a:t> HER2/</a:t>
            </a:r>
            <a:r>
              <a:rPr lang="pt-BR" sz="1800" dirty="0" err="1">
                <a:effectLst/>
                <a:latin typeface="Times"/>
              </a:rPr>
              <a:t>neu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can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be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attractive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 novel </a:t>
            </a:r>
            <a:r>
              <a:rPr lang="pt-BR" sz="1800" dirty="0" err="1">
                <a:effectLst/>
                <a:latin typeface="Times"/>
              </a:rPr>
              <a:t>strategy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to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treat</a:t>
            </a:r>
            <a:r>
              <a:rPr lang="pt-BR" sz="1800" dirty="0">
                <a:effectLst/>
                <a:latin typeface="Times"/>
              </a:rPr>
              <a:t> residual </a:t>
            </a:r>
            <a:r>
              <a:rPr lang="pt-BR" sz="1800" dirty="0" err="1">
                <a:effectLst/>
                <a:latin typeface="Times"/>
              </a:rPr>
              <a:t>and</a:t>
            </a:r>
            <a:r>
              <a:rPr lang="pt-BR" sz="1800" dirty="0">
                <a:effectLst/>
                <a:latin typeface="Times"/>
              </a:rPr>
              <a:t>/</a:t>
            </a:r>
            <a:r>
              <a:rPr lang="pt-BR" sz="1800" dirty="0" err="1">
                <a:effectLst/>
                <a:latin typeface="Times"/>
              </a:rPr>
              <a:t>or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resistant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gynecologic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carcinosarcomas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refractory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to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salvage</a:t>
            </a:r>
            <a:r>
              <a:rPr lang="pt-BR" sz="1800" dirty="0">
                <a:effectLst/>
                <a:latin typeface="Times"/>
              </a:rPr>
              <a:t> </a:t>
            </a:r>
            <a:r>
              <a:rPr lang="pt-BR" sz="1800" dirty="0" err="1">
                <a:effectLst/>
                <a:latin typeface="Times"/>
              </a:rPr>
              <a:t>chemotherapy</a:t>
            </a:r>
            <a:r>
              <a:rPr lang="pt-BR" sz="1800" dirty="0">
                <a:effectLst/>
                <a:latin typeface="Times"/>
              </a:rPr>
              <a:t>.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OTf9433e2d"/>
              </a:rPr>
              <a:t>We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aimed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systematically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evaluate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characteristics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of</a:t>
            </a:r>
            <a:r>
              <a:rPr lang="pt-BR" sz="1800" dirty="0">
                <a:effectLst/>
                <a:latin typeface="AdvOTf9433e2d"/>
              </a:rPr>
              <a:t> HER2 </a:t>
            </a:r>
            <a:r>
              <a:rPr lang="pt-BR" sz="1800" dirty="0" err="1">
                <a:effectLst/>
                <a:latin typeface="AdvOTf9433e2d"/>
              </a:rPr>
              <a:t>expression</a:t>
            </a:r>
            <a:r>
              <a:rPr lang="pt-BR" sz="1800" dirty="0">
                <a:effectLst/>
                <a:latin typeface="AdvOTf9433e2d"/>
              </a:rPr>
              <a:t>/</a:t>
            </a:r>
            <a:r>
              <a:rPr lang="pt-BR" sz="1800" dirty="0" err="1">
                <a:effectLst/>
                <a:latin typeface="AdvOTf9433e2d"/>
              </a:rPr>
              <a:t>ampli</a:t>
            </a:r>
            <a:r>
              <a:rPr lang="pt-BR" sz="1800" dirty="0" err="1">
                <a:effectLst/>
                <a:latin typeface="AdvOTf9433e2d+fb"/>
              </a:rPr>
              <a:t>fi</a:t>
            </a:r>
            <a:r>
              <a:rPr lang="pt-BR" sz="1800" dirty="0" err="1">
                <a:effectLst/>
                <a:latin typeface="AdvOTf9433e2d"/>
              </a:rPr>
              <a:t>cation</a:t>
            </a:r>
            <a:r>
              <a:rPr lang="pt-BR" sz="1800" dirty="0">
                <a:effectLst/>
                <a:latin typeface="AdvOTf9433e2d"/>
              </a:rPr>
              <a:t> in </a:t>
            </a:r>
            <a:r>
              <a:rPr lang="pt-BR" sz="1800" dirty="0" err="1">
                <a:effectLst/>
                <a:latin typeface="AdvOTf9433e2d"/>
              </a:rPr>
              <a:t>gynecologic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carcinosarcomas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using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standardized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staining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methods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and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scoring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criteria</a:t>
            </a:r>
            <a:r>
              <a:rPr lang="pt-BR" sz="1800" dirty="0">
                <a:effectLst/>
                <a:latin typeface="AdvOTf9433e2d"/>
              </a:rPr>
              <a:t>. </a:t>
            </a:r>
            <a:r>
              <a:rPr lang="pt-BR" sz="1800" dirty="0" err="1">
                <a:effectLst/>
                <a:latin typeface="AdvOTf9433e2d"/>
              </a:rPr>
              <a:t>Tumors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from</a:t>
            </a:r>
            <a:r>
              <a:rPr lang="pt-BR" sz="1800" dirty="0">
                <a:effectLst/>
                <a:latin typeface="AdvOTf9433e2d"/>
              </a:rPr>
              <a:t> 80 </a:t>
            </a:r>
            <a:r>
              <a:rPr lang="pt-BR" sz="1800" dirty="0" err="1">
                <a:effectLst/>
                <a:latin typeface="AdvOTf9433e2d"/>
              </a:rPr>
              <a:t>patients</a:t>
            </a:r>
            <a:r>
              <a:rPr lang="pt-BR" sz="1800" dirty="0">
                <a:effectLst/>
                <a:latin typeface="AdvOTf9433e2d"/>
              </a:rPr>
              <a:t> (65 </a:t>
            </a:r>
            <a:r>
              <a:rPr lang="pt-BR" sz="1800" dirty="0" err="1">
                <a:effectLst/>
                <a:latin typeface="AdvOTf9433e2d"/>
              </a:rPr>
              <a:t>uterine</a:t>
            </a:r>
            <a:r>
              <a:rPr lang="pt-BR" sz="1800" dirty="0">
                <a:effectLst/>
                <a:latin typeface="AdvOTf9433e2d"/>
              </a:rPr>
              <a:t>, 15 tubo-</a:t>
            </a:r>
            <a:r>
              <a:rPr lang="pt-BR" sz="1800" dirty="0" err="1">
                <a:effectLst/>
                <a:latin typeface="AdvOTf9433e2d"/>
              </a:rPr>
              <a:t>ovarian</a:t>
            </a:r>
            <a:r>
              <a:rPr lang="pt-BR" sz="1800" dirty="0">
                <a:effectLst/>
                <a:latin typeface="AdvOTf9433e2d"/>
              </a:rPr>
              <a:t>) </a:t>
            </a:r>
            <a:r>
              <a:rPr lang="pt-BR" sz="1800" dirty="0" err="1">
                <a:effectLst/>
                <a:latin typeface="AdvOTf9433e2d"/>
              </a:rPr>
              <a:t>were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included</a:t>
            </a:r>
            <a:r>
              <a:rPr lang="pt-BR" sz="1800" dirty="0">
                <a:effectLst/>
                <a:latin typeface="AdvOTf9433e2d"/>
              </a:rPr>
              <a:t>, </a:t>
            </a:r>
            <a:r>
              <a:rPr lang="pt-BR" sz="1800" dirty="0" err="1">
                <a:effectLst/>
                <a:latin typeface="AdvOTf9433e2d"/>
              </a:rPr>
              <a:t>containing</a:t>
            </a:r>
            <a:r>
              <a:rPr lang="pt-BR" sz="1800" dirty="0">
                <a:effectLst/>
                <a:latin typeface="AdvOTf9433e2d"/>
              </a:rPr>
              <a:t> a </a:t>
            </a:r>
            <a:r>
              <a:rPr lang="pt-BR" sz="1800" dirty="0" err="1">
                <a:effectLst/>
                <a:latin typeface="AdvOTf9433e2d"/>
              </a:rPr>
              <a:t>serous</a:t>
            </a:r>
            <a:r>
              <a:rPr lang="pt-BR" sz="1800" dirty="0">
                <a:effectLst/>
                <a:latin typeface="AdvOTf9433e2d"/>
              </a:rPr>
              <a:t> (60%), </a:t>
            </a:r>
            <a:r>
              <a:rPr lang="pt-BR" sz="1800" dirty="0" err="1">
                <a:effectLst/>
                <a:latin typeface="AdvOTf9433e2d"/>
              </a:rPr>
              <a:t>endometrioid</a:t>
            </a:r>
            <a:r>
              <a:rPr lang="pt-BR" sz="1800" dirty="0">
                <a:effectLst/>
                <a:latin typeface="AdvOTf9433e2d"/>
              </a:rPr>
              <a:t> (10%), </a:t>
            </a:r>
            <a:r>
              <a:rPr lang="pt-BR" sz="1800" dirty="0" err="1">
                <a:effectLst/>
                <a:latin typeface="AdvOTf9433e2d"/>
              </a:rPr>
              <a:t>clear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cell</a:t>
            </a:r>
            <a:r>
              <a:rPr lang="pt-BR" sz="1800" dirty="0">
                <a:effectLst/>
                <a:latin typeface="AdvOTf9433e2d"/>
              </a:rPr>
              <a:t> (3%), </a:t>
            </a:r>
            <a:r>
              <a:rPr lang="pt-BR" sz="1800" dirty="0" err="1">
                <a:effectLst/>
                <a:latin typeface="AdvOTf9433e2d"/>
              </a:rPr>
              <a:t>undifferentiated</a:t>
            </a:r>
            <a:r>
              <a:rPr lang="pt-BR" sz="1800" dirty="0">
                <a:effectLst/>
                <a:latin typeface="AdvOTf9433e2d"/>
              </a:rPr>
              <a:t> (3%), </a:t>
            </a:r>
            <a:r>
              <a:rPr lang="pt-BR" sz="1800" dirty="0" err="1">
                <a:effectLst/>
                <a:latin typeface="AdvOTf9433e2d"/>
              </a:rPr>
              <a:t>neuroendocrine</a:t>
            </a:r>
            <a:r>
              <a:rPr lang="pt-BR" sz="1800" dirty="0">
                <a:effectLst/>
                <a:latin typeface="AdvOTf9433e2d"/>
              </a:rPr>
              <a:t> (1%), </a:t>
            </a:r>
            <a:r>
              <a:rPr lang="pt-BR" sz="1800" dirty="0" err="1">
                <a:effectLst/>
                <a:latin typeface="AdvOTf9433e2d"/>
              </a:rPr>
              <a:t>or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mixed</a:t>
            </a:r>
            <a:r>
              <a:rPr lang="pt-BR" sz="1800" dirty="0">
                <a:effectLst/>
                <a:latin typeface="AdvOTf9433e2d"/>
              </a:rPr>
              <a:t> (24%) carcinoma, </a:t>
            </a:r>
            <a:r>
              <a:rPr lang="pt-BR" sz="1800" dirty="0" err="1">
                <a:effectLst/>
                <a:latin typeface="AdvOTf9433e2d"/>
              </a:rPr>
              <a:t>and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either</a:t>
            </a:r>
            <a:r>
              <a:rPr lang="pt-BR" sz="1800" dirty="0">
                <a:effectLst/>
                <a:latin typeface="AdvOTf9433e2d"/>
              </a:rPr>
              <a:t> a </a:t>
            </a:r>
            <a:r>
              <a:rPr lang="pt-BR" sz="1800" dirty="0" err="1">
                <a:effectLst/>
                <a:latin typeface="AdvOTf9433e2d"/>
              </a:rPr>
              <a:t>homologous</a:t>
            </a:r>
            <a:r>
              <a:rPr lang="pt-BR" sz="1800" dirty="0">
                <a:effectLst/>
                <a:latin typeface="AdvOTf9433e2d"/>
              </a:rPr>
              <a:t> (46%), </a:t>
            </a:r>
            <a:r>
              <a:rPr lang="pt-BR" sz="1800" dirty="0" err="1">
                <a:effectLst/>
                <a:latin typeface="AdvOTf9433e2d"/>
              </a:rPr>
              <a:t>or</a:t>
            </a:r>
            <a:r>
              <a:rPr lang="pt-BR" sz="1800" dirty="0">
                <a:effectLst/>
                <a:latin typeface="AdvOTf9433e2d"/>
              </a:rPr>
              <a:t> a </a:t>
            </a:r>
            <a:r>
              <a:rPr lang="pt-BR" sz="1800" dirty="0" err="1">
                <a:effectLst/>
                <a:latin typeface="AdvOTf9433e2d"/>
              </a:rPr>
              <a:t>heterologous</a:t>
            </a:r>
            <a:r>
              <a:rPr lang="pt-BR" sz="1800" dirty="0">
                <a:effectLst/>
                <a:latin typeface="AdvOTf9433e2d"/>
              </a:rPr>
              <a:t> (54%) sarcoma </a:t>
            </a:r>
            <a:r>
              <a:rPr lang="pt-BR" sz="1800" dirty="0" err="1">
                <a:effectLst/>
                <a:latin typeface="AdvOTf9433e2d"/>
              </a:rPr>
              <a:t>component</a:t>
            </a:r>
            <a:r>
              <a:rPr lang="pt-BR" sz="1800" dirty="0">
                <a:effectLst/>
                <a:latin typeface="AdvOTf9433e2d"/>
              </a:rPr>
              <a:t>.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OTf9433e2d"/>
              </a:rPr>
              <a:t>HER2 scores </a:t>
            </a:r>
            <a:r>
              <a:rPr lang="pt-BR" sz="1800" dirty="0" err="1">
                <a:effectLst/>
                <a:latin typeface="AdvOTf9433e2d"/>
              </a:rPr>
              <a:t>were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assigned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both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components</a:t>
            </a:r>
            <a:r>
              <a:rPr lang="pt-BR" sz="1800" dirty="0">
                <a:effectLst/>
                <a:latin typeface="AdvOTf9433e2d"/>
              </a:rPr>
              <a:t> per </a:t>
            </a:r>
            <a:r>
              <a:rPr lang="pt-BR" sz="1800" dirty="0" err="1">
                <a:effectLst/>
                <a:latin typeface="AdvOTf9433e2d"/>
              </a:rPr>
              <a:t>the</a:t>
            </a:r>
            <a:r>
              <a:rPr lang="pt-BR" sz="1800" dirty="0">
                <a:effectLst/>
                <a:latin typeface="AdvOTf9433e2d"/>
              </a:rPr>
              <a:t> 2007 </a:t>
            </a:r>
            <a:r>
              <a:rPr lang="pt-BR" sz="1800" dirty="0" err="1">
                <a:effectLst/>
                <a:latin typeface="AdvOTf9433e2d"/>
              </a:rPr>
              <a:t>and</a:t>
            </a:r>
            <a:r>
              <a:rPr lang="pt-BR" sz="1800" dirty="0">
                <a:effectLst/>
                <a:latin typeface="AdvOTf9433e2d"/>
              </a:rPr>
              <a:t> 2013 ASCO/CAP </a:t>
            </a:r>
            <a:r>
              <a:rPr lang="pt-BR" sz="1800" dirty="0" err="1">
                <a:effectLst/>
                <a:latin typeface="AdvOTf9433e2d"/>
              </a:rPr>
              <a:t>breast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scoring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criteria</a:t>
            </a:r>
            <a:r>
              <a:rPr lang="pt-BR" sz="1800" dirty="0">
                <a:effectLst/>
                <a:latin typeface="AdvOTf9433e2d"/>
              </a:rPr>
              <a:t>. A total </a:t>
            </a:r>
            <a:r>
              <a:rPr lang="pt-BR" sz="1800" dirty="0" err="1">
                <a:effectLst/>
                <a:latin typeface="AdvOTf9433e2d"/>
              </a:rPr>
              <a:t>of</a:t>
            </a:r>
            <a:r>
              <a:rPr lang="pt-BR" sz="1800" dirty="0">
                <a:effectLst/>
                <a:latin typeface="AdvOTf9433e2d"/>
              </a:rPr>
              <a:t> 13 cases (12 </a:t>
            </a:r>
            <a:r>
              <a:rPr lang="pt-BR" sz="1800" dirty="0" err="1">
                <a:effectLst/>
                <a:latin typeface="AdvOTf9433e2d"/>
              </a:rPr>
              <a:t>uterine</a:t>
            </a:r>
            <a:r>
              <a:rPr lang="pt-BR" sz="1800" dirty="0">
                <a:effectLst/>
                <a:latin typeface="AdvOTf9433e2d"/>
              </a:rPr>
              <a:t>, 1 </a:t>
            </a:r>
            <a:r>
              <a:rPr lang="pt-BR" sz="1800" dirty="0" err="1">
                <a:effectLst/>
                <a:latin typeface="AdvOTf9433e2d"/>
              </a:rPr>
              <a:t>ovarian</a:t>
            </a:r>
            <a:r>
              <a:rPr lang="pt-BR" sz="1800" dirty="0">
                <a:effectLst/>
                <a:latin typeface="AdvOTf9433e2d"/>
              </a:rPr>
              <a:t>, 16%) </a:t>
            </a:r>
            <a:r>
              <a:rPr lang="pt-BR" sz="1800" dirty="0" err="1">
                <a:effectLst/>
                <a:latin typeface="AdvOTf9433e2d"/>
              </a:rPr>
              <a:t>were</a:t>
            </a:r>
            <a:r>
              <a:rPr lang="pt-BR" sz="1800" dirty="0">
                <a:effectLst/>
                <a:latin typeface="AdvOTf9433e2d"/>
              </a:rPr>
              <a:t> HER2 positive (</a:t>
            </a:r>
            <a:r>
              <a:rPr lang="pt-BR" sz="1800" dirty="0" err="1">
                <a:effectLst/>
                <a:latin typeface="AdvOTf9433e2d"/>
              </a:rPr>
              <a:t>either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by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immunohistochemistry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or</a:t>
            </a:r>
            <a:r>
              <a:rPr lang="pt-BR" sz="1800" dirty="0">
                <a:effectLst/>
                <a:latin typeface="AdvOTf9433e2d"/>
              </a:rPr>
              <a:t> FISH) </a:t>
            </a:r>
            <a:r>
              <a:rPr lang="pt-BR" sz="1800" dirty="0" err="1">
                <a:effectLst/>
                <a:latin typeface="AdvOTf9433e2d"/>
              </a:rPr>
              <a:t>using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the</a:t>
            </a:r>
            <a:r>
              <a:rPr lang="pt-BR" sz="1800" dirty="0">
                <a:effectLst/>
                <a:latin typeface="AdvOTf9433e2d"/>
              </a:rPr>
              <a:t> 2013 </a:t>
            </a:r>
            <a:r>
              <a:rPr lang="pt-BR" sz="1800" dirty="0" err="1">
                <a:effectLst/>
                <a:latin typeface="AdvOTf9433e2d"/>
              </a:rPr>
              <a:t>criteria</a:t>
            </a:r>
            <a:r>
              <a:rPr lang="pt-BR" sz="1800" dirty="0">
                <a:effectLst/>
                <a:latin typeface="AdvOTf9433e2d"/>
              </a:rPr>
              <a:t>, </a:t>
            </a:r>
            <a:r>
              <a:rPr lang="pt-BR" sz="1800" dirty="0" err="1">
                <a:effectLst/>
                <a:latin typeface="AdvOTf9433e2d"/>
              </a:rPr>
              <a:t>while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only</a:t>
            </a:r>
            <a:r>
              <a:rPr lang="pt-BR" sz="1800" dirty="0">
                <a:effectLst/>
                <a:latin typeface="AdvOTf9433e2d"/>
              </a:rPr>
              <a:t> 10 cases (9 </a:t>
            </a:r>
            <a:r>
              <a:rPr lang="pt-BR" sz="1800" dirty="0" err="1">
                <a:effectLst/>
                <a:latin typeface="AdvOTf9433e2d"/>
              </a:rPr>
              <a:t>uterine</a:t>
            </a:r>
            <a:r>
              <a:rPr lang="pt-BR" sz="1800" dirty="0">
                <a:effectLst/>
                <a:latin typeface="AdvOTf9433e2d"/>
              </a:rPr>
              <a:t>, 1 </a:t>
            </a:r>
            <a:r>
              <a:rPr lang="pt-BR" sz="1800" dirty="0" err="1">
                <a:effectLst/>
                <a:latin typeface="AdvOTf9433e2d"/>
              </a:rPr>
              <a:t>ovarian</a:t>
            </a:r>
            <a:r>
              <a:rPr lang="pt-BR" sz="1800" dirty="0">
                <a:effectLst/>
                <a:latin typeface="AdvOTf9433e2d"/>
              </a:rPr>
              <a:t>, 13%) </a:t>
            </a:r>
            <a:r>
              <a:rPr lang="pt-BR" sz="1800" dirty="0" err="1">
                <a:effectLst/>
                <a:latin typeface="AdvOTf9433e2d"/>
              </a:rPr>
              <a:t>were</a:t>
            </a:r>
            <a:r>
              <a:rPr lang="pt-BR" sz="1800" dirty="0">
                <a:effectLst/>
                <a:latin typeface="AdvOTf9433e2d"/>
              </a:rPr>
              <a:t> HER2 positive per </a:t>
            </a:r>
            <a:r>
              <a:rPr lang="pt-BR" sz="1800" dirty="0" err="1">
                <a:effectLst/>
                <a:latin typeface="AdvOTf9433e2d"/>
              </a:rPr>
              <a:t>the</a:t>
            </a:r>
            <a:r>
              <a:rPr lang="pt-BR" sz="1800" dirty="0">
                <a:effectLst/>
                <a:latin typeface="AdvOTf9433e2d"/>
              </a:rPr>
              <a:t> 2007 </a:t>
            </a:r>
            <a:r>
              <a:rPr lang="pt-BR" sz="1800" dirty="0" err="1">
                <a:effectLst/>
                <a:latin typeface="AdvOTf9433e2d"/>
              </a:rPr>
              <a:t>criteria</a:t>
            </a:r>
            <a:r>
              <a:rPr lang="pt-BR" sz="1800" dirty="0">
                <a:effectLst/>
                <a:latin typeface="AdvOTf9433e2d"/>
              </a:rPr>
              <a:t>. The sarcoma </a:t>
            </a:r>
            <a:r>
              <a:rPr lang="pt-BR" sz="1800" dirty="0" err="1">
                <a:effectLst/>
                <a:latin typeface="AdvOTf9433e2d"/>
              </a:rPr>
              <a:t>component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showed</a:t>
            </a:r>
            <a:r>
              <a:rPr lang="pt-BR" sz="1800" dirty="0">
                <a:effectLst/>
                <a:latin typeface="AdvOTf9433e2d"/>
              </a:rPr>
              <a:t> 2</a:t>
            </a:r>
            <a:r>
              <a:rPr lang="pt-BR" sz="1800" dirty="0">
                <a:effectLst/>
                <a:latin typeface="AdvTTab7e17fd"/>
              </a:rPr>
              <a:t>+</a:t>
            </a:r>
            <a:r>
              <a:rPr lang="pt-BR" sz="1800" dirty="0">
                <a:effectLst/>
                <a:latin typeface="AdvOTf9433e2d"/>
              </a:rPr>
              <a:t>, </a:t>
            </a:r>
            <a:r>
              <a:rPr lang="pt-BR" sz="1800" dirty="0" err="1">
                <a:effectLst/>
                <a:latin typeface="AdvOTf9433e2d"/>
              </a:rPr>
              <a:t>equivocal</a:t>
            </a:r>
            <a:r>
              <a:rPr lang="pt-BR" sz="1800" dirty="0">
                <a:effectLst/>
                <a:latin typeface="AdvOTf9433e2d"/>
              </a:rPr>
              <a:t> HER2 </a:t>
            </a:r>
            <a:r>
              <a:rPr lang="pt-BR" sz="1800" dirty="0" err="1">
                <a:effectLst/>
                <a:latin typeface="AdvOTf9433e2d"/>
              </a:rPr>
              <a:t>expression</a:t>
            </a:r>
            <a:r>
              <a:rPr lang="pt-BR" sz="1800" dirty="0">
                <a:effectLst/>
                <a:latin typeface="AdvOTf9433e2d"/>
              </a:rPr>
              <a:t> in </a:t>
            </a:r>
            <a:r>
              <a:rPr lang="pt-BR" sz="1800" dirty="0" err="1">
                <a:effectLst/>
                <a:latin typeface="AdvOTf9433e2d+fb"/>
              </a:rPr>
              <a:t>fi</a:t>
            </a:r>
            <a:r>
              <a:rPr lang="pt-BR" sz="1800" dirty="0" err="1">
                <a:effectLst/>
                <a:latin typeface="AdvOTf9433e2d"/>
              </a:rPr>
              <a:t>ve</a:t>
            </a:r>
            <a:r>
              <a:rPr lang="pt-BR" sz="1800" dirty="0">
                <a:effectLst/>
                <a:latin typeface="AdvOTf9433e2d"/>
              </a:rPr>
              <a:t> cases, </a:t>
            </a:r>
            <a:r>
              <a:rPr lang="pt-BR" sz="1800" dirty="0" err="1">
                <a:effectLst/>
                <a:latin typeface="AdvOTf9433e2d"/>
              </a:rPr>
              <a:t>one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of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which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also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demonstrated</a:t>
            </a:r>
            <a:r>
              <a:rPr lang="pt-BR" sz="1800" dirty="0">
                <a:effectLst/>
                <a:latin typeface="AdvOTf9433e2d"/>
              </a:rPr>
              <a:t> HER2 </a:t>
            </a:r>
            <a:r>
              <a:rPr lang="pt-BR" sz="1800" dirty="0" err="1">
                <a:effectLst/>
                <a:latin typeface="AdvOTf9433e2d"/>
              </a:rPr>
              <a:t>ampli</a:t>
            </a:r>
            <a:r>
              <a:rPr lang="pt-BR" sz="1800" dirty="0" err="1">
                <a:effectLst/>
                <a:latin typeface="AdvOTf9433e2d+fb"/>
              </a:rPr>
              <a:t>fi</a:t>
            </a:r>
            <a:r>
              <a:rPr lang="pt-BR" sz="1800" dirty="0" err="1">
                <a:effectLst/>
                <a:latin typeface="AdvOTf9433e2d"/>
              </a:rPr>
              <a:t>cation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by</a:t>
            </a:r>
            <a:r>
              <a:rPr lang="pt-BR" sz="1800" dirty="0">
                <a:effectLst/>
                <a:latin typeface="AdvOTf9433e2d"/>
              </a:rPr>
              <a:t> FISH. </a:t>
            </a:r>
            <a:r>
              <a:rPr lang="pt-BR" sz="1800" dirty="0" err="1">
                <a:effectLst/>
                <a:latin typeface="AdvOTf9433e2d"/>
              </a:rPr>
              <a:t>All</a:t>
            </a:r>
            <a:r>
              <a:rPr lang="pt-BR" sz="1800" dirty="0">
                <a:effectLst/>
                <a:latin typeface="AdvOTf9433e2d"/>
              </a:rPr>
              <a:t> HER2-positive </a:t>
            </a:r>
            <a:r>
              <a:rPr lang="pt-BR" sz="1800" dirty="0" err="1">
                <a:effectLst/>
                <a:latin typeface="AdvOTf9433e2d"/>
              </a:rPr>
              <a:t>carcinosarcomas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had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either</a:t>
            </a:r>
            <a:r>
              <a:rPr lang="pt-BR" sz="1800" dirty="0">
                <a:effectLst/>
                <a:latin typeface="AdvOTf9433e2d"/>
              </a:rPr>
              <a:t> a </a:t>
            </a:r>
            <a:r>
              <a:rPr lang="pt-BR" sz="1800" dirty="0" err="1">
                <a:effectLst/>
                <a:latin typeface="AdvOTf9433e2d"/>
              </a:rPr>
              <a:t>serous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or</a:t>
            </a:r>
            <a:r>
              <a:rPr lang="pt-BR" sz="1800" dirty="0">
                <a:effectLst/>
                <a:latin typeface="AdvOTf9433e2d"/>
              </a:rPr>
              <a:t> a </a:t>
            </a:r>
            <a:r>
              <a:rPr lang="pt-BR" sz="1800" dirty="0" err="1">
                <a:effectLst/>
                <a:latin typeface="AdvOTf9433e2d"/>
              </a:rPr>
              <a:t>mixed</a:t>
            </a:r>
            <a:r>
              <a:rPr lang="pt-BR" sz="1800" dirty="0">
                <a:effectLst/>
                <a:latin typeface="AdvOTf9433e2d"/>
              </a:rPr>
              <a:t> carcinoma componente. </a:t>
            </a:r>
            <a:r>
              <a:rPr lang="pt-BR" sz="1800" dirty="0" err="1">
                <a:effectLst/>
                <a:latin typeface="AdvOTf9433e2d"/>
              </a:rPr>
              <a:t>Our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study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demonstrates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that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gynecologic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carcinosarcomas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share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similarities</a:t>
            </a:r>
            <a:r>
              <a:rPr lang="pt-BR" sz="1800" dirty="0">
                <a:effectLst/>
                <a:latin typeface="AdvOTf9433e2d"/>
              </a:rPr>
              <a:t> in </a:t>
            </a:r>
            <a:r>
              <a:rPr lang="pt-BR" sz="1800" dirty="0" err="1">
                <a:effectLst/>
                <a:latin typeface="AdvOTf9433e2d"/>
              </a:rPr>
              <a:t>their</a:t>
            </a:r>
            <a:r>
              <a:rPr lang="pt-BR" sz="1800" dirty="0">
                <a:effectLst/>
                <a:latin typeface="AdvOTf9433e2d"/>
              </a:rPr>
              <a:t> HER2 </a:t>
            </a:r>
            <a:r>
              <a:rPr lang="pt-BR" sz="1800" dirty="0" err="1">
                <a:effectLst/>
                <a:latin typeface="AdvOTf9433e2d"/>
              </a:rPr>
              <a:t>expression</a:t>
            </a:r>
            <a:r>
              <a:rPr lang="pt-BR" sz="1800" dirty="0">
                <a:effectLst/>
                <a:latin typeface="AdvOTf9433e2d"/>
              </a:rPr>
              <a:t>/</a:t>
            </a:r>
            <a:r>
              <a:rPr lang="pt-BR" sz="1800" dirty="0" err="1">
                <a:effectLst/>
                <a:latin typeface="AdvOTf9433e2d"/>
              </a:rPr>
              <a:t>ampli</a:t>
            </a:r>
            <a:r>
              <a:rPr lang="pt-BR" sz="1800" dirty="0" err="1">
                <a:effectLst/>
                <a:latin typeface="AdvOTf9433e2d+fb"/>
              </a:rPr>
              <a:t>fi</a:t>
            </a:r>
            <a:r>
              <a:rPr lang="pt-BR" sz="1800" dirty="0" err="1">
                <a:effectLst/>
                <a:latin typeface="AdvOTf9433e2d"/>
              </a:rPr>
              <a:t>cation</a:t>
            </a:r>
            <a:r>
              <a:rPr lang="pt-BR" sz="1800" dirty="0">
                <a:effectLst/>
                <a:latin typeface="AdvOTf9433e2d"/>
              </a:rPr>
              <a:t> pro</a:t>
            </a:r>
            <a:r>
              <a:rPr lang="pt-BR" sz="1800" dirty="0">
                <a:effectLst/>
                <a:latin typeface="AdvOTf9433e2d+fb"/>
              </a:rPr>
              <a:t>fi</a:t>
            </a:r>
            <a:r>
              <a:rPr lang="pt-BR" sz="1800" dirty="0">
                <a:effectLst/>
                <a:latin typeface="AdvOTf9433e2d"/>
              </a:rPr>
              <a:t>les </a:t>
            </a:r>
            <a:r>
              <a:rPr lang="pt-BR" sz="1800" dirty="0" err="1">
                <a:effectLst/>
                <a:latin typeface="AdvOTf9433e2d"/>
              </a:rPr>
              <a:t>to</a:t>
            </a:r>
            <a:r>
              <a:rPr lang="pt-BR" sz="1800" dirty="0">
                <a:effectLst/>
                <a:latin typeface="AdvOTf9433e2d"/>
              </a:rPr>
              <a:t> endometrial </a:t>
            </a:r>
            <a:r>
              <a:rPr lang="pt-BR" sz="1800" dirty="0" err="1">
                <a:effectLst/>
                <a:latin typeface="AdvOTf9433e2d"/>
              </a:rPr>
              <a:t>serous</a:t>
            </a:r>
            <a:r>
              <a:rPr lang="pt-BR" sz="1800" dirty="0">
                <a:effectLst/>
                <a:latin typeface="AdvOTf9433e2d"/>
              </a:rPr>
              <a:t> carcinomas, </a:t>
            </a:r>
            <a:r>
              <a:rPr lang="pt-BR" sz="1800" dirty="0" err="1">
                <a:effectLst/>
                <a:latin typeface="AdvOTf9433e2d"/>
              </a:rPr>
              <a:t>which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should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be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taken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into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account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when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assessing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their</a:t>
            </a:r>
            <a:r>
              <a:rPr lang="pt-BR" sz="1800" dirty="0">
                <a:effectLst/>
                <a:latin typeface="AdvOTf9433e2d"/>
              </a:rPr>
              <a:t> HER2 status </a:t>
            </a:r>
            <a:r>
              <a:rPr lang="pt-BR" sz="1800" dirty="0" err="1">
                <a:effectLst/>
                <a:latin typeface="AdvOTf9433e2d"/>
              </a:rPr>
              <a:t>to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ensure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appropriate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patient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selection</a:t>
            </a:r>
            <a:r>
              <a:rPr lang="pt-BR" sz="1800" dirty="0">
                <a:effectLst/>
                <a:latin typeface="AdvOTf9433e2d"/>
              </a:rPr>
              <a:t> for </a:t>
            </a:r>
            <a:r>
              <a:rPr lang="pt-BR" sz="1800" dirty="0" err="1">
                <a:effectLst/>
                <a:latin typeface="AdvOTf9433e2d"/>
              </a:rPr>
              <a:t>potential</a:t>
            </a:r>
            <a:r>
              <a:rPr lang="pt-BR" sz="1800" dirty="0">
                <a:effectLst/>
                <a:latin typeface="AdvOTf9433e2d"/>
              </a:rPr>
              <a:t> </a:t>
            </a:r>
            <a:r>
              <a:rPr lang="pt-BR" sz="1800" dirty="0" err="1">
                <a:effectLst/>
                <a:latin typeface="AdvOTf9433e2d"/>
              </a:rPr>
              <a:t>targeted</a:t>
            </a:r>
            <a:r>
              <a:rPr lang="pt-BR" sz="1800" dirty="0">
                <a:effectLst/>
                <a:latin typeface="AdvOTf9433e2d"/>
              </a:rPr>
              <a:t> HER2-based </a:t>
            </a:r>
            <a:r>
              <a:rPr lang="pt-BR" sz="1800" dirty="0" err="1">
                <a:effectLst/>
                <a:latin typeface="AdvOTf9433e2d"/>
              </a:rPr>
              <a:t>therapies</a:t>
            </a:r>
            <a:r>
              <a:rPr lang="pt-BR" sz="1800" dirty="0">
                <a:effectLst/>
                <a:latin typeface="AdvOTf9433e2d"/>
              </a:rPr>
              <a:t> in </a:t>
            </a:r>
            <a:r>
              <a:rPr lang="pt-BR" sz="1800" dirty="0" err="1">
                <a:effectLst/>
                <a:latin typeface="AdvOTf9433e2d"/>
              </a:rPr>
              <a:t>the</a:t>
            </a:r>
            <a:r>
              <a:rPr lang="pt-BR" sz="1800" dirty="0">
                <a:effectLst/>
                <a:latin typeface="AdvOTf9433e2d"/>
              </a:rPr>
              <a:t> future. </a:t>
            </a: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OTf9433e2d"/>
              </a:rPr>
              <a:t>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174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Phase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II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clinical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trial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: 58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patients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with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primary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stage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III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or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IV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or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recurrent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>
                <a:solidFill>
                  <a:srgbClr val="FB0007"/>
                </a:solidFill>
                <a:effectLst/>
                <a:latin typeface="Helvetica" pitchFamily="2" charset="0"/>
              </a:rPr>
              <a:t>HER2-positive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disease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randomly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assigned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to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receive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carboplatin-paclitaxel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(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control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arm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)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with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or</a:t>
            </a:r>
            <a:endParaRPr lang="pt-BR" dirty="0">
              <a:solidFill>
                <a:srgbClr val="96AC1E"/>
              </a:solidFill>
              <a:effectLst/>
              <a:latin typeface="Helvetica" pitchFamily="2" charset="0"/>
            </a:endParaRPr>
          </a:p>
          <a:p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without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the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anti-HER2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medication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trastuzumab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(experimental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arm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)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until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progression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or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unacceptable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toxicity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.</a:t>
            </a:r>
          </a:p>
          <a:p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•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Median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progression-free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survival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was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>
                <a:solidFill>
                  <a:srgbClr val="FB0007"/>
                </a:solidFill>
                <a:effectLst/>
                <a:latin typeface="Helvetica" pitchFamily="2" charset="0"/>
              </a:rPr>
              <a:t>8.0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FB0007"/>
                </a:solidFill>
                <a:effectLst/>
                <a:latin typeface="Helvetica" pitchFamily="2" charset="0"/>
              </a:rPr>
              <a:t>months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(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control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) versus </a:t>
            </a:r>
            <a:r>
              <a:rPr lang="pt-BR" dirty="0">
                <a:solidFill>
                  <a:srgbClr val="FB0007"/>
                </a:solidFill>
                <a:effectLst/>
                <a:latin typeface="Helvetica" pitchFamily="2" charset="0"/>
              </a:rPr>
              <a:t>12.6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FB0007"/>
                </a:solidFill>
                <a:effectLst/>
                <a:latin typeface="Helvetica" pitchFamily="2" charset="0"/>
              </a:rPr>
              <a:t>months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(experimental;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= .005;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hazard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ratio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[HR], 0.44; 90% CI, 0.26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to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0.76).</a:t>
            </a:r>
          </a:p>
          <a:p>
            <a:endParaRPr lang="pt-BR" dirty="0">
              <a:solidFill>
                <a:srgbClr val="96AC1E"/>
              </a:solidFill>
              <a:effectLst/>
              <a:latin typeface="Helvetica" pitchFamily="2" charset="0"/>
            </a:endParaRPr>
          </a:p>
          <a:p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OS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was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higher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T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compared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to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control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arm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with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medians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of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29.6 versus 24.4-months, (HR 0.58; 90%CI 0.34– 0.99;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P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=0.046). The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benefit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was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most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notable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in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those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with</a:t>
            </a:r>
            <a:endParaRPr lang="pt-BR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stage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 III-IV </a:t>
            </a:r>
            <a:r>
              <a:rPr lang="pt-BR" dirty="0" err="1">
                <a:solidFill>
                  <a:srgbClr val="000000"/>
                </a:solidFill>
                <a:effectLst/>
                <a:latin typeface="Helvetica" pitchFamily="2" charset="0"/>
              </a:rPr>
              <a:t>disease</a:t>
            </a:r>
            <a:r>
              <a:rPr lang="pt-BR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endParaRPr lang="pt-BR" dirty="0">
              <a:solidFill>
                <a:srgbClr val="96AC1E"/>
              </a:solidFill>
              <a:effectLst/>
              <a:latin typeface="Helvetica" pitchFamily="2" charset="0"/>
            </a:endParaRPr>
          </a:p>
          <a:p>
            <a:endParaRPr lang="pt-BR" b="0" i="0" u="none" strike="noStrike" dirty="0">
              <a:solidFill>
                <a:srgbClr val="212121"/>
              </a:solidFill>
              <a:effectLst/>
              <a:highlight>
                <a:srgbClr val="FFFFFF"/>
              </a:highlight>
              <a:latin typeface="BlinkMacSystemFont"/>
            </a:endParaRPr>
          </a:p>
          <a:p>
            <a:endParaRPr lang="pt-BR" b="0" i="0" u="none" strike="noStrike" dirty="0">
              <a:solidFill>
                <a:srgbClr val="212121"/>
              </a:solidFill>
              <a:effectLst/>
              <a:highlight>
                <a:srgbClr val="FFFFFF"/>
              </a:highlight>
              <a:latin typeface="BlinkMacSystemFont"/>
            </a:endParaRPr>
          </a:p>
          <a:p>
            <a:endParaRPr lang="pt-BR" b="0" i="0" u="none" strike="noStrike" dirty="0">
              <a:solidFill>
                <a:srgbClr val="212121"/>
              </a:solidFill>
              <a:effectLst/>
              <a:highlight>
                <a:srgbClr val="FFFFFF"/>
              </a:highlight>
              <a:latin typeface="BlinkMacSystemFont"/>
            </a:endParaRPr>
          </a:p>
          <a:p>
            <a:endParaRPr lang="pt-BR" b="0" i="0" u="none" strike="noStrike" dirty="0">
              <a:solidFill>
                <a:srgbClr val="212121"/>
              </a:solidFill>
              <a:effectLst/>
              <a:highlight>
                <a:srgbClr val="FFFFFF"/>
              </a:highlight>
              <a:latin typeface="BlinkMacSystemFont"/>
            </a:endParaRPr>
          </a:p>
          <a:p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Fader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AN, Roque DM, Siegel E, Buza N, Hui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Abdelghany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O, Chambers SK,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Secord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AA,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Havrilesky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L,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O'Malley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DM,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Backes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F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Nevadunsky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N,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Edraki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Pikaart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Lowery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W,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ElSahwi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KS, Celano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Bellone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Azodi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M,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Litkouhi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B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Ratner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E,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Silasi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DA, Schwartz PE, Santin AD.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Randomized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Phase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II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Trial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Carboplatin-Paclitaxel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Versus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Carboplatin-Paclitaxel-Trastuzumab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in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Uterine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Serous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Carcinomas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That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Overexpress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Human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Epidermal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Growth Factor Receptor 2/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neu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J Clin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Oncol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 2018 Jul 10;36(20):2044-2051.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doi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: 10.1200/JCO.2017.76.5966. </a:t>
            </a:r>
            <a:r>
              <a:rPr lang="pt-BR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Epub</a:t>
            </a:r>
            <a:r>
              <a:rPr lang="pt-BR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2018 Mar 27. PMID: 29584549.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993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+mj-lt"/>
              </a:rPr>
              <a:t>Algoritmo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proposto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inicialmente</a:t>
            </a:r>
            <a:r>
              <a:rPr lang="en-US" sz="1200" dirty="0">
                <a:latin typeface="+mj-lt"/>
              </a:rPr>
              <a:t> para carcinomas </a:t>
            </a:r>
            <a:r>
              <a:rPr lang="en-US" sz="1200" dirty="0" err="1">
                <a:latin typeface="+mj-lt"/>
              </a:rPr>
              <a:t>serosos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baseou</a:t>
            </a:r>
            <a:r>
              <a:rPr lang="en-US" sz="1200" dirty="0">
                <a:latin typeface="+mj-lt"/>
              </a:rPr>
              <a:t>-se </a:t>
            </a:r>
            <a:r>
              <a:rPr lang="en-US" sz="1200" dirty="0" err="1">
                <a:latin typeface="+mj-lt"/>
              </a:rPr>
              <a:t>na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concordância</a:t>
            </a:r>
            <a:r>
              <a:rPr lang="en-US" sz="1200" dirty="0">
                <a:latin typeface="+mj-lt"/>
              </a:rPr>
              <a:t> entre IH e ISH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107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87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>
                <a:effectLst/>
                <a:latin typeface="URWPalladioL"/>
              </a:rPr>
              <a:t>Patients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with</a:t>
            </a:r>
            <a:r>
              <a:rPr lang="pt-BR" sz="1200" dirty="0">
                <a:effectLst/>
                <a:latin typeface="URWPalladioL"/>
              </a:rPr>
              <a:t> HER2-positive EC </a:t>
            </a:r>
            <a:r>
              <a:rPr lang="pt-BR" sz="1200" dirty="0" err="1">
                <a:effectLst/>
                <a:latin typeface="URWPalladioL"/>
              </a:rPr>
              <a:t>had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significantly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poorer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survival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than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patients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with</a:t>
            </a:r>
            <a:r>
              <a:rPr lang="pt-BR" sz="1200" dirty="0">
                <a:effectLst/>
                <a:latin typeface="URWPalladioL"/>
              </a:rPr>
              <a:t> HER2-negative EC (5-year RFS: 42.9% vs. 73.6%, </a:t>
            </a:r>
            <a:r>
              <a:rPr lang="pt-BR" sz="1200" i="1" dirty="0" err="1">
                <a:effectLst/>
                <a:latin typeface="URWPalladioL"/>
              </a:rPr>
              <a:t>p</a:t>
            </a:r>
            <a:r>
              <a:rPr lang="pt-BR" sz="1200" i="1" dirty="0">
                <a:effectLst/>
                <a:latin typeface="URWPalladioL"/>
              </a:rPr>
              <a:t> </a:t>
            </a:r>
            <a:r>
              <a:rPr lang="pt-BR" sz="1200" dirty="0">
                <a:effectLst/>
                <a:latin typeface="URWPalladioL"/>
              </a:rPr>
              <a:t>&lt; 0.0001; 5-year OS: 42.3% vs. 81.4%, </a:t>
            </a:r>
            <a:r>
              <a:rPr lang="pt-BR" sz="1200" i="1" dirty="0" err="1">
                <a:effectLst/>
                <a:latin typeface="URWPalladioL"/>
              </a:rPr>
              <a:t>p</a:t>
            </a:r>
            <a:r>
              <a:rPr lang="pt-BR" sz="1200" i="1" dirty="0">
                <a:effectLst/>
                <a:latin typeface="URWPalladioL"/>
              </a:rPr>
              <a:t> </a:t>
            </a:r>
            <a:r>
              <a:rPr lang="pt-BR" sz="1200" dirty="0">
                <a:effectLst/>
                <a:latin typeface="URWPalladioL"/>
              </a:rPr>
              <a:t>&lt; 0.0001) (Figure </a:t>
            </a:r>
            <a:r>
              <a:rPr lang="pt-BR" sz="1200" dirty="0">
                <a:solidFill>
                  <a:srgbClr val="0772B5"/>
                </a:solidFill>
                <a:effectLst/>
                <a:latin typeface="URWPalladioL"/>
              </a:rPr>
              <a:t>3</a:t>
            </a:r>
            <a:r>
              <a:rPr lang="pt-BR" sz="1200" dirty="0">
                <a:effectLst/>
                <a:latin typeface="URWPalladioL"/>
              </a:rPr>
              <a:t>A,B). </a:t>
            </a:r>
            <a:r>
              <a:rPr lang="pt-BR" sz="1200" dirty="0" err="1">
                <a:effectLst/>
                <a:latin typeface="URWPalladioL"/>
              </a:rPr>
              <a:t>However</a:t>
            </a:r>
            <a:r>
              <a:rPr lang="pt-BR" sz="1200" dirty="0">
                <a:effectLst/>
                <a:latin typeface="URWPalladioL"/>
              </a:rPr>
              <a:t>, in a sub- </a:t>
            </a:r>
            <a:r>
              <a:rPr lang="pt-BR" sz="1200" dirty="0" err="1">
                <a:effectLst/>
                <a:latin typeface="URWPalladioL"/>
              </a:rPr>
              <a:t>analysis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including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only</a:t>
            </a:r>
            <a:r>
              <a:rPr lang="pt-BR" sz="1200" dirty="0">
                <a:effectLst/>
                <a:latin typeface="URWPalladioL"/>
              </a:rPr>
              <a:t> p53abn EC, </a:t>
            </a:r>
            <a:r>
              <a:rPr lang="pt-BR" sz="1200" dirty="0" err="1">
                <a:effectLst/>
                <a:latin typeface="URWPalladioL"/>
              </a:rPr>
              <a:t>there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was</a:t>
            </a:r>
            <a:r>
              <a:rPr lang="pt-BR" sz="1200" dirty="0">
                <a:effectLst/>
                <a:latin typeface="URWPalladioL"/>
              </a:rPr>
              <a:t> no </a:t>
            </a:r>
            <a:r>
              <a:rPr lang="pt-BR" sz="1200" dirty="0" err="1">
                <a:effectLst/>
                <a:latin typeface="URWPalladioL"/>
              </a:rPr>
              <a:t>difference</a:t>
            </a:r>
            <a:r>
              <a:rPr lang="pt-BR" sz="1200" dirty="0">
                <a:effectLst/>
                <a:latin typeface="URWPalladioL"/>
              </a:rPr>
              <a:t> in </a:t>
            </a:r>
            <a:r>
              <a:rPr lang="pt-BR" sz="1200" dirty="0" err="1">
                <a:effectLst/>
                <a:latin typeface="URWPalladioL"/>
              </a:rPr>
              <a:t>prognosis</a:t>
            </a:r>
            <a:r>
              <a:rPr lang="pt-BR" sz="1200" dirty="0">
                <a:effectLst/>
                <a:latin typeface="URWPalladioL"/>
              </a:rPr>
              <a:t> (Figure </a:t>
            </a:r>
            <a:r>
              <a:rPr lang="pt-BR" sz="1200" dirty="0">
                <a:solidFill>
                  <a:srgbClr val="0772B5"/>
                </a:solidFill>
                <a:effectLst/>
                <a:latin typeface="URWPalladioL"/>
              </a:rPr>
              <a:t>3</a:t>
            </a:r>
            <a:r>
              <a:rPr lang="pt-BR" sz="1200" dirty="0">
                <a:effectLst/>
                <a:latin typeface="URWPalladioL"/>
              </a:rPr>
              <a:t>C,D). The </a:t>
            </a:r>
            <a:r>
              <a:rPr lang="pt-BR" sz="1200" dirty="0" err="1">
                <a:effectLst/>
                <a:latin typeface="URWPalladioL"/>
              </a:rPr>
              <a:t>prognostic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value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of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the</a:t>
            </a:r>
            <a:r>
              <a:rPr lang="pt-BR" sz="1200" dirty="0">
                <a:effectLst/>
                <a:latin typeface="URWPalladioL"/>
              </a:rPr>
              <a:t> HER2 status </a:t>
            </a:r>
            <a:r>
              <a:rPr lang="pt-BR" sz="1200" dirty="0" err="1">
                <a:effectLst/>
                <a:latin typeface="URWPalladioL"/>
              </a:rPr>
              <a:t>was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evaluated</a:t>
            </a:r>
            <a:r>
              <a:rPr lang="pt-BR" sz="1200" dirty="0">
                <a:effectLst/>
                <a:latin typeface="URWPalladioL"/>
              </a:rPr>
              <a:t> in </a:t>
            </a:r>
            <a:r>
              <a:rPr lang="pt-BR" sz="1200" dirty="0" err="1">
                <a:effectLst/>
                <a:latin typeface="URWPalladioL"/>
              </a:rPr>
              <a:t>univariable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and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multivariable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analy</a:t>
            </a:r>
            <a:r>
              <a:rPr lang="pt-BR" sz="1200" dirty="0">
                <a:effectLst/>
                <a:latin typeface="URWPalladioL"/>
              </a:rPr>
              <a:t>- </a:t>
            </a:r>
            <a:r>
              <a:rPr lang="pt-BR" sz="1200" dirty="0" err="1">
                <a:effectLst/>
                <a:latin typeface="URWPalladioL"/>
              </a:rPr>
              <a:t>sis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including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all</a:t>
            </a:r>
            <a:r>
              <a:rPr lang="pt-BR" sz="1200" dirty="0">
                <a:effectLst/>
                <a:latin typeface="URWPalladioL"/>
              </a:rPr>
              <a:t> PORTEC-3 </a:t>
            </a:r>
            <a:r>
              <a:rPr lang="pt-BR" sz="1200" dirty="0" err="1">
                <a:effectLst/>
                <a:latin typeface="URWPalladioL"/>
              </a:rPr>
              <a:t>patients</a:t>
            </a:r>
            <a:r>
              <a:rPr lang="pt-BR" sz="1200" dirty="0">
                <a:effectLst/>
                <a:latin typeface="URWPalladioL"/>
              </a:rPr>
              <a:t> (</a:t>
            </a:r>
            <a:r>
              <a:rPr lang="pt-BR" sz="1200" dirty="0" err="1">
                <a:effectLst/>
                <a:latin typeface="URWPalladioL"/>
              </a:rPr>
              <a:t>Table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>
                <a:solidFill>
                  <a:srgbClr val="0772B5"/>
                </a:solidFill>
                <a:effectLst/>
                <a:latin typeface="URWPalladioL"/>
              </a:rPr>
              <a:t>3</a:t>
            </a:r>
            <a:r>
              <a:rPr lang="pt-BR" sz="1200" dirty="0">
                <a:effectLst/>
                <a:latin typeface="URWPalladioL"/>
              </a:rPr>
              <a:t>). In </a:t>
            </a:r>
            <a:r>
              <a:rPr lang="pt-BR" sz="1200" dirty="0" err="1">
                <a:effectLst/>
                <a:latin typeface="URWPalladioL"/>
              </a:rPr>
              <a:t>univariable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analysis</a:t>
            </a:r>
            <a:r>
              <a:rPr lang="pt-BR" sz="1200" dirty="0">
                <a:effectLst/>
                <a:latin typeface="URWPalladioL"/>
              </a:rPr>
              <a:t>, HER2 </a:t>
            </a:r>
            <a:r>
              <a:rPr lang="pt-BR" sz="1200" dirty="0" err="1">
                <a:effectLst/>
                <a:latin typeface="URWPalladioL"/>
              </a:rPr>
              <a:t>positivity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was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associated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with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significantly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worse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recurrence-free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survival</a:t>
            </a:r>
            <a:r>
              <a:rPr lang="pt-BR" sz="1200" dirty="0">
                <a:effectLst/>
                <a:latin typeface="URWPalladioL"/>
              </a:rPr>
              <a:t> (HR: 2.76; 95% CI:1.55–4.93) </a:t>
            </a:r>
            <a:r>
              <a:rPr lang="pt-BR" sz="1200" dirty="0" err="1">
                <a:effectLst/>
                <a:latin typeface="URWPalladioL"/>
              </a:rPr>
              <a:t>and</a:t>
            </a:r>
            <a:r>
              <a:rPr lang="pt-BR" sz="1200" dirty="0">
                <a:effectLst/>
                <a:latin typeface="URWPalladioL"/>
              </a:rPr>
              <a:t> overall </a:t>
            </a:r>
            <a:r>
              <a:rPr lang="pt-BR" sz="1200" dirty="0" err="1">
                <a:effectLst/>
                <a:latin typeface="URWPalladioL"/>
              </a:rPr>
              <a:t>survival</a:t>
            </a:r>
            <a:r>
              <a:rPr lang="pt-BR" sz="1200" dirty="0">
                <a:effectLst/>
                <a:latin typeface="URWPalladioL"/>
              </a:rPr>
              <a:t> (HR: 3.64; 95% CI: 2.02–6.58). </a:t>
            </a:r>
            <a:r>
              <a:rPr lang="pt-BR" sz="1200" dirty="0" err="1">
                <a:effectLst/>
                <a:latin typeface="URWPalladioL"/>
              </a:rPr>
              <a:t>However</a:t>
            </a:r>
            <a:r>
              <a:rPr lang="pt-BR" sz="1200" dirty="0">
                <a:effectLst/>
                <a:latin typeface="URWPalladioL"/>
              </a:rPr>
              <a:t>, </a:t>
            </a:r>
            <a:r>
              <a:rPr lang="pt-BR" sz="1200" dirty="0" err="1">
                <a:effectLst/>
                <a:latin typeface="URWPalladioL"/>
              </a:rPr>
              <a:t>when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corrected</a:t>
            </a:r>
            <a:r>
              <a:rPr lang="pt-BR" sz="1200" dirty="0">
                <a:effectLst/>
                <a:latin typeface="URWPalladioL"/>
              </a:rPr>
              <a:t> for age, </a:t>
            </a:r>
            <a:r>
              <a:rPr lang="pt-BR" sz="1200" dirty="0" err="1">
                <a:effectLst/>
                <a:latin typeface="URWPalladioL"/>
              </a:rPr>
              <a:t>stage</a:t>
            </a:r>
            <a:r>
              <a:rPr lang="pt-BR" sz="1200" dirty="0">
                <a:effectLst/>
                <a:latin typeface="URWPalladioL"/>
              </a:rPr>
              <a:t>, grade, LVSI, </a:t>
            </a:r>
            <a:r>
              <a:rPr lang="pt-BR" sz="1200" dirty="0" err="1">
                <a:effectLst/>
                <a:latin typeface="URWPalladioL"/>
              </a:rPr>
              <a:t>and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the</a:t>
            </a:r>
            <a:r>
              <a:rPr lang="pt-BR" sz="1200" dirty="0">
                <a:effectLst/>
                <a:latin typeface="URWPalladioL"/>
              </a:rPr>
              <a:t> molecular </a:t>
            </a:r>
            <a:r>
              <a:rPr lang="pt-BR" sz="1200" dirty="0" err="1">
                <a:effectLst/>
                <a:latin typeface="URWPalladioL"/>
              </a:rPr>
              <a:t>classification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by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multivariable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analysis</a:t>
            </a:r>
            <a:r>
              <a:rPr lang="pt-BR" sz="1200" dirty="0">
                <a:effectLst/>
                <a:latin typeface="URWPalladioL"/>
              </a:rPr>
              <a:t>, HER2 status </a:t>
            </a:r>
            <a:r>
              <a:rPr lang="pt-BR" sz="1200" dirty="0" err="1">
                <a:effectLst/>
                <a:latin typeface="URWPalladioL"/>
              </a:rPr>
              <a:t>was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not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an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independent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prognostic</a:t>
            </a:r>
            <a:r>
              <a:rPr lang="pt-BR" sz="1200" dirty="0">
                <a:effectLst/>
                <a:latin typeface="URWPalladioL"/>
              </a:rPr>
              <a:t> </a:t>
            </a:r>
            <a:r>
              <a:rPr lang="pt-BR" sz="1200" dirty="0" err="1">
                <a:effectLst/>
                <a:latin typeface="URWPalladioL"/>
              </a:rPr>
              <a:t>factor</a:t>
            </a:r>
            <a:r>
              <a:rPr lang="pt-BR" sz="1200" dirty="0">
                <a:effectLst/>
                <a:latin typeface="URWPalladioL"/>
              </a:rPr>
              <a:t> for </a:t>
            </a:r>
            <a:r>
              <a:rPr lang="pt-BR" sz="1200" dirty="0" err="1">
                <a:effectLst/>
                <a:latin typeface="URWPalladioL"/>
              </a:rPr>
              <a:t>both</a:t>
            </a:r>
            <a:r>
              <a:rPr lang="pt-BR" sz="1200" dirty="0">
                <a:effectLst/>
                <a:latin typeface="URWPalladioL"/>
              </a:rPr>
              <a:t> RFS (HR: 1.15; 95% CI: 0.60–2.12) </a:t>
            </a:r>
            <a:r>
              <a:rPr lang="pt-BR" sz="1200" dirty="0" err="1">
                <a:effectLst/>
                <a:latin typeface="URWPalladioL"/>
              </a:rPr>
              <a:t>and</a:t>
            </a:r>
            <a:r>
              <a:rPr lang="pt-BR" sz="1200" dirty="0">
                <a:effectLst/>
                <a:latin typeface="URWPalladioL"/>
              </a:rPr>
              <a:t> OS (HR: 1.24; 95% CI: 0.63–2.42).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effectLst/>
              <a:latin typeface="URWPalladioL"/>
            </a:endParaRPr>
          </a:p>
          <a:p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HER2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positivity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has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negative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prognostic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value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in high</a:t>
            </a:r>
          </a:p>
          <a:p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risk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endometrial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cancers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,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but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probably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NOT in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the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p53</a:t>
            </a:r>
          </a:p>
          <a:p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abn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/CN-high molecular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subclass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of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this</a:t>
            </a:r>
            <a:r>
              <a:rPr lang="pt-BR" dirty="0">
                <a:solidFill>
                  <a:srgbClr val="96AC1E"/>
                </a:solidFill>
                <a:effectLst/>
                <a:latin typeface="Helvetica" pitchFamily="2" charset="0"/>
              </a:rPr>
              <a:t> </a:t>
            </a:r>
            <a:r>
              <a:rPr lang="pt-BR" dirty="0" err="1">
                <a:solidFill>
                  <a:srgbClr val="96AC1E"/>
                </a:solidFill>
                <a:effectLst/>
                <a:latin typeface="Helvetica" pitchFamily="2" charset="0"/>
              </a:rPr>
              <a:t>group</a:t>
            </a:r>
            <a:endParaRPr lang="pt-BR" dirty="0">
              <a:solidFill>
                <a:srgbClr val="96AC1E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138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In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this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study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, HER2 gene status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was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evaluated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in a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large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,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multicentric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series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of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320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patients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with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advanced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ovarian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cancer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,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including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243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patients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enrolled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in a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multicenter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prospective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clinical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trial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of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paclitaxel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/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carboplatin-based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chemotherapy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. HER2 gene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was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overexpressed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and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amplified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in 6.6%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of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analyzed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tumors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. HER2-positive status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did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not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influence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outcome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in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the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present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study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,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possibly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due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to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the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fact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that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patients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in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our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study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received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paclitaxel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/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carboplatin-based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chemotherapy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.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This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raises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the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question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of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whether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HER2 status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and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paclitaxel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sensitively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 are </a:t>
            </a:r>
            <a:r>
              <a:rPr lang="pt-BR" sz="1800" dirty="0" err="1">
                <a:solidFill>
                  <a:srgbClr val="3A7296"/>
                </a:solidFill>
                <a:effectLst/>
                <a:latin typeface="AdvP40319B"/>
              </a:rPr>
              <a:t>linked</a:t>
            </a:r>
            <a:r>
              <a:rPr lang="pt-BR" sz="1800" dirty="0">
                <a:solidFill>
                  <a:srgbClr val="3A7296"/>
                </a:solidFill>
                <a:effectLst/>
                <a:latin typeface="AdvP40319B"/>
              </a:rPr>
              <a:t>. 67,5% eram serosos hg.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P49811"/>
              </a:rPr>
              <a:t>An</a:t>
            </a:r>
            <a:r>
              <a:rPr lang="pt-BR" sz="1800" dirty="0">
                <a:effectLst/>
                <a:latin typeface="AdvP49811"/>
              </a:rPr>
              <a:t> adverse </a:t>
            </a:r>
            <a:r>
              <a:rPr lang="pt-BR" sz="1800" dirty="0" err="1">
                <a:effectLst/>
                <a:latin typeface="AdvP49811"/>
              </a:rPr>
              <a:t>prognostic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impact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of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>
                <a:effectLst/>
                <a:latin typeface="AdvP49812"/>
              </a:rPr>
              <a:t>HER2 </a:t>
            </a:r>
            <a:r>
              <a:rPr lang="pt-BR" sz="1800" dirty="0" err="1">
                <a:effectLst/>
                <a:latin typeface="AdvP49811"/>
              </a:rPr>
              <a:t>overexpression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and</a:t>
            </a:r>
            <a:r>
              <a:rPr lang="pt-BR" sz="1800" dirty="0">
                <a:effectLst/>
                <a:latin typeface="AdvP49811"/>
              </a:rPr>
              <a:t>/</a:t>
            </a:r>
            <a:r>
              <a:rPr lang="pt-BR" sz="1800" dirty="0" err="1">
                <a:effectLst/>
                <a:latin typeface="AdvP49811"/>
              </a:rPr>
              <a:t>or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amplification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has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been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shown</a:t>
            </a:r>
            <a:r>
              <a:rPr lang="pt-BR" sz="1800" dirty="0">
                <a:effectLst/>
                <a:latin typeface="AdvP49811"/>
              </a:rPr>
              <a:t> in </a:t>
            </a:r>
            <a:r>
              <a:rPr lang="pt-BR" sz="1800" dirty="0" err="1">
                <a:effectLst/>
                <a:latin typeface="AdvP49811"/>
              </a:rPr>
              <a:t>most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of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the</a:t>
            </a:r>
            <a:r>
              <a:rPr lang="pt-BR" sz="1800" dirty="0">
                <a:effectLst/>
                <a:latin typeface="AdvP49811"/>
              </a:rPr>
              <a:t> </a:t>
            </a:r>
            <a:r>
              <a:rPr lang="pt-BR" sz="1800" dirty="0" err="1">
                <a:effectLst/>
                <a:latin typeface="AdvP49811"/>
              </a:rPr>
              <a:t>published</a:t>
            </a:r>
            <a:r>
              <a:rPr lang="pt-BR" sz="1800" dirty="0">
                <a:effectLst/>
                <a:latin typeface="AdvP49811"/>
              </a:rPr>
              <a:t> series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solidFill>
                <a:srgbClr val="3A7296"/>
              </a:solidFill>
              <a:effectLst/>
              <a:latin typeface="AdvP40319B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TREBU"/>
              </a:rPr>
              <a:t>HER2 </a:t>
            </a:r>
            <a:r>
              <a:rPr lang="pt-BR" sz="1800" dirty="0" err="1">
                <a:effectLst/>
                <a:latin typeface="AdvTREBU"/>
              </a:rPr>
              <a:t>overexpression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has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been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associated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advanced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stages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poorly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differentiated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tumors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resistance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chemotherapy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shortened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survival</a:t>
            </a:r>
            <a:r>
              <a:rPr lang="pt-BR" sz="1800" dirty="0">
                <a:effectLst/>
                <a:latin typeface="AdvTREBU"/>
              </a:rPr>
              <a:t>. </a:t>
            </a:r>
            <a:r>
              <a:rPr lang="pt-BR" sz="1800" dirty="0" err="1">
                <a:effectLst/>
                <a:latin typeface="AdvTREBU"/>
              </a:rPr>
              <a:t>Although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trastuzumab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is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able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produce</a:t>
            </a:r>
            <a:r>
              <a:rPr lang="pt-BR" sz="1800" dirty="0">
                <a:effectLst/>
                <a:latin typeface="AdvTREBU"/>
              </a:rPr>
              <a:t> a </a:t>
            </a:r>
            <a:r>
              <a:rPr lang="pt-BR" sz="1800" dirty="0" err="1">
                <a:effectLst/>
                <a:latin typeface="AdvTREBU"/>
              </a:rPr>
              <a:t>low</a:t>
            </a:r>
            <a:r>
              <a:rPr lang="pt-BR" sz="1800" dirty="0">
                <a:effectLst/>
                <a:latin typeface="AdvTREBU"/>
              </a:rPr>
              <a:t> response rate as a single </a:t>
            </a:r>
            <a:r>
              <a:rPr lang="pt-BR" sz="1800" dirty="0" err="1">
                <a:effectLst/>
                <a:latin typeface="AdvTREBU"/>
              </a:rPr>
              <a:t>agent</a:t>
            </a:r>
            <a:r>
              <a:rPr lang="pt-BR" sz="1800" dirty="0">
                <a:effectLst/>
                <a:latin typeface="AdvTREBU"/>
              </a:rPr>
              <a:t> in </a:t>
            </a:r>
            <a:r>
              <a:rPr lang="pt-BR" sz="1800" dirty="0" err="1">
                <a:effectLst/>
                <a:latin typeface="AdvTREBU"/>
              </a:rPr>
              <a:t>pretreated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ovarian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cancer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patients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overexpression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HER2, its </a:t>
            </a:r>
            <a:r>
              <a:rPr lang="pt-BR" sz="1800" dirty="0" err="1">
                <a:effectLst/>
                <a:latin typeface="AdvTREBU"/>
              </a:rPr>
              <a:t>usefulness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is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limited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due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low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frequency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strong</a:t>
            </a:r>
            <a:r>
              <a:rPr lang="pt-BR" sz="1800" dirty="0">
                <a:effectLst/>
                <a:latin typeface="AdvTREBU"/>
              </a:rPr>
              <a:t> expression.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date </a:t>
            </a:r>
            <a:r>
              <a:rPr lang="pt-BR" sz="1800" dirty="0" err="1">
                <a:effectLst/>
                <a:latin typeface="AdvTREBU"/>
              </a:rPr>
              <a:t>there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is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not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enough</a:t>
            </a:r>
            <a:r>
              <a:rPr lang="pt-BR" sz="1800" dirty="0">
                <a:effectLst/>
                <a:latin typeface="AdvTREBU"/>
              </a:rPr>
              <a:t> bases for </a:t>
            </a:r>
            <a:r>
              <a:rPr lang="pt-BR" sz="1800" dirty="0" err="1">
                <a:effectLst/>
                <a:latin typeface="AdvTREBU"/>
              </a:rPr>
              <a:t>assess</a:t>
            </a:r>
            <a:r>
              <a:rPr lang="pt-BR" sz="1800" dirty="0">
                <a:effectLst/>
                <a:latin typeface="AdvTREBU"/>
              </a:rPr>
              <a:t>- </a:t>
            </a:r>
            <a:r>
              <a:rPr lang="pt-BR" sz="1800" dirty="0" err="1">
                <a:effectLst/>
                <a:latin typeface="AdvTREBU"/>
              </a:rPr>
              <a:t>ment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HER2-based </a:t>
            </a:r>
            <a:r>
              <a:rPr lang="pt-BR" sz="1800" dirty="0" err="1">
                <a:effectLst/>
                <a:latin typeface="AdvTREBU"/>
              </a:rPr>
              <a:t>therapies</a:t>
            </a:r>
            <a:r>
              <a:rPr lang="pt-BR" sz="1800" dirty="0">
                <a:effectLst/>
                <a:latin typeface="AdvTREBU"/>
              </a:rPr>
              <a:t> in </a:t>
            </a:r>
            <a:r>
              <a:rPr lang="pt-BR" sz="1800" dirty="0" err="1">
                <a:effectLst/>
                <a:latin typeface="AdvTREBU"/>
              </a:rPr>
              <a:t>epithelial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ovarian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cancer</a:t>
            </a:r>
            <a:r>
              <a:rPr lang="pt-BR" sz="1800" dirty="0">
                <a:effectLst/>
                <a:latin typeface="AdvTREBU"/>
              </a:rPr>
              <a:t>.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solidFill>
                <a:srgbClr val="3A7296"/>
              </a:solidFill>
              <a:effectLst/>
              <a:latin typeface="AdvP40319B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TREBU"/>
              </a:rPr>
              <a:t>different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histological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types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detected</a:t>
            </a:r>
            <a:r>
              <a:rPr lang="pt-BR" sz="1800" dirty="0">
                <a:effectLst/>
                <a:latin typeface="AdvTREBU"/>
              </a:rPr>
              <a:t> 10%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HER2 </a:t>
            </a:r>
            <a:r>
              <a:rPr lang="pt-BR" sz="1800" dirty="0" err="1">
                <a:effectLst/>
                <a:latin typeface="AdvTREBU"/>
              </a:rPr>
              <a:t>overexpression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by</a:t>
            </a:r>
            <a:r>
              <a:rPr lang="pt-BR" sz="1800" dirty="0">
                <a:effectLst/>
                <a:latin typeface="AdvTREBU"/>
              </a:rPr>
              <a:t> IHC in cases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endomet</a:t>
            </a:r>
            <a:r>
              <a:rPr lang="pt-BR" sz="1800" dirty="0">
                <a:effectLst/>
                <a:latin typeface="AdvTREBU"/>
              </a:rPr>
              <a:t>- </a:t>
            </a:r>
            <a:r>
              <a:rPr lang="pt-BR" sz="1800" dirty="0" err="1">
                <a:effectLst/>
                <a:latin typeface="AdvTREBU"/>
              </a:rPr>
              <a:t>roid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type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18%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positivity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by</a:t>
            </a:r>
            <a:r>
              <a:rPr lang="pt-BR" sz="1800" dirty="0">
                <a:effectLst/>
                <a:latin typeface="AdvTREBU"/>
              </a:rPr>
              <a:t> FISH </a:t>
            </a:r>
            <a:r>
              <a:rPr lang="pt-BR" sz="1800" dirty="0" err="1">
                <a:effectLst/>
                <a:latin typeface="AdvTREBU"/>
              </a:rPr>
              <a:t>was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noted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only</a:t>
            </a:r>
            <a:r>
              <a:rPr lang="pt-BR" sz="1800" dirty="0">
                <a:effectLst/>
                <a:latin typeface="AdvTREBU"/>
              </a:rPr>
              <a:t> in </a:t>
            </a:r>
            <a:r>
              <a:rPr lang="pt-BR" sz="1800" dirty="0" err="1">
                <a:effectLst/>
                <a:latin typeface="AdvTREBU"/>
              </a:rPr>
              <a:t>patients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serous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type</a:t>
            </a:r>
            <a:r>
              <a:rPr lang="pt-BR" sz="1800" dirty="0">
                <a:effectLst/>
                <a:latin typeface="AdvTREBU"/>
              </a:rPr>
              <a:t>. more </a:t>
            </a:r>
            <a:r>
              <a:rPr lang="pt-BR" sz="1800" dirty="0" err="1">
                <a:effectLst/>
                <a:latin typeface="AdvTREBU"/>
              </a:rPr>
              <a:t>frequently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observed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is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overexpression</a:t>
            </a:r>
            <a:r>
              <a:rPr lang="pt-BR" sz="1800" dirty="0">
                <a:effectLst/>
                <a:latin typeface="AdvTREBU"/>
              </a:rPr>
              <a:t> in </a:t>
            </a:r>
            <a:r>
              <a:rPr lang="pt-BR" sz="1800" dirty="0" err="1">
                <a:effectLst/>
                <a:latin typeface="AdvTREBU"/>
              </a:rPr>
              <a:t>serous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neoplasm</a:t>
            </a:r>
            <a:r>
              <a:rPr lang="pt-BR" sz="1800" dirty="0">
                <a:effectLst/>
                <a:latin typeface="AdvTREBU"/>
              </a:rPr>
              <a:t>. In </a:t>
            </a:r>
            <a:r>
              <a:rPr lang="pt-BR" sz="1800" dirty="0" err="1">
                <a:effectLst/>
                <a:latin typeface="AdvTREBU"/>
              </a:rPr>
              <a:t>one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study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a </a:t>
            </a:r>
            <a:r>
              <a:rPr lang="pt-BR" sz="1800" dirty="0" err="1">
                <a:effectLst/>
                <a:latin typeface="AdvTREBU"/>
              </a:rPr>
              <a:t>large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population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Clover</a:t>
            </a:r>
            <a:r>
              <a:rPr lang="pt-BR" sz="1800" dirty="0">
                <a:effectLst/>
                <a:latin typeface="AdvTREBU"/>
              </a:rPr>
              <a:t> et al.</a:t>
            </a:r>
            <a:r>
              <a:rPr lang="pt-BR" sz="1800" dirty="0">
                <a:solidFill>
                  <a:srgbClr val="000066"/>
                </a:solidFill>
                <a:effectLst/>
                <a:latin typeface="AdvTREBU"/>
              </a:rPr>
              <a:t>56 </a:t>
            </a:r>
            <a:r>
              <a:rPr lang="pt-BR" sz="1800" dirty="0" err="1">
                <a:effectLst/>
                <a:latin typeface="AdvTREBU"/>
              </a:rPr>
              <a:t>reported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that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mucinous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clear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cell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varieties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overexpress</a:t>
            </a:r>
            <a:r>
              <a:rPr lang="pt-BR" sz="1800" dirty="0">
                <a:effectLst/>
                <a:latin typeface="AdvTREBU"/>
              </a:rPr>
              <a:t> HER2 more </a:t>
            </a:r>
            <a:r>
              <a:rPr lang="pt-BR" sz="1800" dirty="0" err="1">
                <a:effectLst/>
                <a:latin typeface="AdvTREBU"/>
              </a:rPr>
              <a:t>frequently</a:t>
            </a:r>
            <a:r>
              <a:rPr lang="pt-BR" sz="1800" dirty="0">
                <a:effectLst/>
                <a:latin typeface="AdvTREBU"/>
              </a:rPr>
              <a:t> (23%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19%, </a:t>
            </a:r>
            <a:r>
              <a:rPr lang="pt-BR" sz="1800" dirty="0" err="1">
                <a:effectLst/>
                <a:latin typeface="AdvTREBU"/>
              </a:rPr>
              <a:t>respectively</a:t>
            </a:r>
            <a:r>
              <a:rPr lang="pt-BR" sz="1800" dirty="0">
                <a:effectLst/>
                <a:latin typeface="AdvTREBU"/>
              </a:rPr>
              <a:t>). </a:t>
            </a: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TREBU"/>
              </a:rPr>
              <a:t>expression</a:t>
            </a:r>
            <a:r>
              <a:rPr lang="pt-BR" sz="1800" dirty="0">
                <a:effectLst/>
                <a:latin typeface="AdvTREBU"/>
              </a:rPr>
              <a:t> status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HER2 in </a:t>
            </a:r>
            <a:r>
              <a:rPr lang="pt-BR" sz="1800" dirty="0" err="1">
                <a:effectLst/>
                <a:latin typeface="AdvTREBU"/>
              </a:rPr>
              <a:t>hereditary</a:t>
            </a:r>
            <a:r>
              <a:rPr lang="pt-BR" sz="1800" dirty="0">
                <a:effectLst/>
                <a:latin typeface="AdvTREBU"/>
              </a:rPr>
              <a:t> vs. </a:t>
            </a:r>
            <a:r>
              <a:rPr lang="pt-BR" sz="1800" dirty="0" err="1">
                <a:effectLst/>
                <a:latin typeface="AdvTREBU"/>
              </a:rPr>
              <a:t>sporadic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ovarian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cancer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Auranen</a:t>
            </a:r>
            <a:r>
              <a:rPr lang="pt-BR" sz="1800" dirty="0">
                <a:effectLst/>
                <a:latin typeface="AdvTREBU"/>
              </a:rPr>
              <a:t> et al.</a:t>
            </a:r>
            <a:r>
              <a:rPr lang="pt-BR" sz="1800" dirty="0">
                <a:solidFill>
                  <a:srgbClr val="000066"/>
                </a:solidFill>
                <a:effectLst/>
                <a:latin typeface="AdvTREBU"/>
              </a:rPr>
              <a:t>35 </a:t>
            </a:r>
            <a:r>
              <a:rPr lang="pt-BR" sz="1800" dirty="0" err="1">
                <a:effectLst/>
                <a:latin typeface="AdvTREBU"/>
              </a:rPr>
              <a:t>found</a:t>
            </a:r>
            <a:r>
              <a:rPr lang="pt-BR" sz="1800" dirty="0">
                <a:effectLst/>
                <a:latin typeface="AdvTREBU"/>
              </a:rPr>
              <a:t> no </a:t>
            </a:r>
            <a:r>
              <a:rPr lang="pt-BR" sz="1800" dirty="0" err="1">
                <a:effectLst/>
                <a:latin typeface="AdvTREBU"/>
              </a:rPr>
              <a:t>statistically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significant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difference</a:t>
            </a:r>
            <a:r>
              <a:rPr lang="pt-BR" sz="1800" dirty="0">
                <a:effectLst/>
                <a:latin typeface="AdvTREBU"/>
              </a:rPr>
              <a:t>. </a:t>
            </a: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TREBU"/>
              </a:rPr>
              <a:t>Multivariate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analysis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confirmed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the</a:t>
            </a:r>
            <a:r>
              <a:rPr lang="pt-BR" sz="1800" dirty="0">
                <a:effectLst/>
                <a:latin typeface="AdvTREBU"/>
              </a:rPr>
              <a:t> HER2 </a:t>
            </a:r>
            <a:r>
              <a:rPr lang="pt-BR" sz="1800" dirty="0" err="1">
                <a:effectLst/>
                <a:latin typeface="AdvTREBU"/>
              </a:rPr>
              <a:t>expression</a:t>
            </a:r>
            <a:r>
              <a:rPr lang="pt-BR" sz="1800" dirty="0">
                <a:effectLst/>
                <a:latin typeface="AdvTREBU"/>
              </a:rPr>
              <a:t> as a </a:t>
            </a:r>
            <a:r>
              <a:rPr lang="pt-BR" sz="1800" dirty="0" err="1">
                <a:effectLst/>
                <a:latin typeface="AdvTREBU"/>
              </a:rPr>
              <a:t>survival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inde</a:t>
            </a:r>
            <a:r>
              <a:rPr lang="pt-BR" sz="1800" dirty="0">
                <a:effectLst/>
                <a:latin typeface="AdvTREBU"/>
              </a:rPr>
              <a:t>- </a:t>
            </a:r>
            <a:r>
              <a:rPr lang="pt-BR" sz="1800" dirty="0" err="1">
                <a:effectLst/>
                <a:latin typeface="AdvTREBU"/>
              </a:rPr>
              <a:t>pendent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prognostic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factor</a:t>
            </a:r>
            <a:r>
              <a:rPr lang="pt-BR" sz="1800" dirty="0">
                <a:effectLst/>
                <a:latin typeface="AdvTREBU"/>
              </a:rPr>
              <a:t> </a:t>
            </a: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AdvTREBU"/>
              </a:rPr>
              <a:t>the</a:t>
            </a:r>
            <a:r>
              <a:rPr lang="pt-BR" sz="1800" dirty="0">
                <a:effectLst/>
                <a:latin typeface="AdvTREBU"/>
              </a:rPr>
              <a:t> response rate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chemotherapy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was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re</a:t>
            </a:r>
            <a:r>
              <a:rPr lang="pt-BR" sz="1800" dirty="0">
                <a:effectLst/>
                <a:latin typeface="AdvTREBU"/>
              </a:rPr>
              <a:t>- </a:t>
            </a:r>
            <a:r>
              <a:rPr lang="pt-BR" sz="1800" dirty="0" err="1">
                <a:effectLst/>
                <a:latin typeface="AdvTREBU"/>
              </a:rPr>
              <a:t>lated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gene copy </a:t>
            </a:r>
            <a:r>
              <a:rPr lang="pt-BR" sz="1800" dirty="0" err="1">
                <a:effectLst/>
                <a:latin typeface="AdvTREBU"/>
              </a:rPr>
              <a:t>number</a:t>
            </a:r>
            <a:r>
              <a:rPr lang="pt-BR" sz="1800" dirty="0">
                <a:effectLst/>
                <a:latin typeface="AdvTREBU"/>
              </a:rPr>
              <a:t>, as </a:t>
            </a:r>
            <a:r>
              <a:rPr lang="pt-BR" sz="1800" dirty="0" err="1">
                <a:effectLst/>
                <a:latin typeface="AdvTREBU"/>
              </a:rPr>
              <a:t>estimated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by</a:t>
            </a:r>
            <a:r>
              <a:rPr lang="pt-BR" sz="1800" dirty="0">
                <a:effectLst/>
                <a:latin typeface="AdvTREBU"/>
              </a:rPr>
              <a:t> CISH,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a response rate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78% in cases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less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than</a:t>
            </a:r>
            <a:r>
              <a:rPr lang="pt-BR" sz="1800" dirty="0">
                <a:effectLst/>
                <a:latin typeface="AdvTREBU"/>
              </a:rPr>
              <a:t> 2 copies, 63%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3–5 copies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62% in cases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more </a:t>
            </a:r>
            <a:r>
              <a:rPr lang="pt-BR" sz="1800" dirty="0" err="1">
                <a:effectLst/>
                <a:latin typeface="AdvTREBU"/>
              </a:rPr>
              <a:t>than</a:t>
            </a:r>
            <a:r>
              <a:rPr lang="pt-BR" sz="1800" dirty="0">
                <a:effectLst/>
                <a:latin typeface="AdvTREBU"/>
              </a:rPr>
              <a:t> 5 gene copies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HER2. </a:t>
            </a: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TREBU"/>
              </a:rPr>
              <a:t>In </a:t>
            </a:r>
            <a:r>
              <a:rPr lang="pt-BR" sz="1800" dirty="0" err="1">
                <a:effectLst/>
                <a:latin typeface="AdvTREBU"/>
              </a:rPr>
              <a:t>epithelial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ovarian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cancer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strong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expression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frequency</a:t>
            </a:r>
            <a:r>
              <a:rPr lang="pt-BR" sz="1800" dirty="0">
                <a:effectLst/>
                <a:latin typeface="AdvTREBU"/>
              </a:rPr>
              <a:t> varies </a:t>
            </a:r>
            <a:r>
              <a:rPr lang="pt-BR" sz="1800" dirty="0" err="1">
                <a:effectLst/>
                <a:latin typeface="AdvTREBU"/>
              </a:rPr>
              <a:t>between</a:t>
            </a:r>
            <a:r>
              <a:rPr lang="pt-BR" sz="1800" dirty="0">
                <a:effectLst/>
                <a:latin typeface="AdvTREBU"/>
              </a:rPr>
              <a:t> 1.8%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35%,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it </a:t>
            </a:r>
            <a:r>
              <a:rPr lang="pt-BR" sz="1800" dirty="0" err="1">
                <a:effectLst/>
                <a:latin typeface="AdvTREBU"/>
              </a:rPr>
              <a:t>seems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that</a:t>
            </a:r>
            <a:r>
              <a:rPr lang="pt-BR" sz="1800" dirty="0">
                <a:effectLst/>
                <a:latin typeface="AdvTREBU"/>
              </a:rPr>
              <a:t> it </a:t>
            </a:r>
            <a:r>
              <a:rPr lang="pt-BR" sz="1800" dirty="0" err="1">
                <a:effectLst/>
                <a:latin typeface="AdvTREBU"/>
              </a:rPr>
              <a:t>is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associated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ad- </a:t>
            </a:r>
            <a:r>
              <a:rPr lang="pt-BR" sz="1800" dirty="0" err="1">
                <a:effectLst/>
                <a:latin typeface="AdvTREBU"/>
              </a:rPr>
              <a:t>vanced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stages</a:t>
            </a:r>
            <a:r>
              <a:rPr lang="pt-BR" sz="1800" dirty="0">
                <a:effectLst/>
                <a:latin typeface="AdvTREBU"/>
              </a:rPr>
              <a:t>, </a:t>
            </a:r>
            <a:r>
              <a:rPr lang="pt-BR" sz="1800" dirty="0" err="1">
                <a:effectLst/>
                <a:latin typeface="AdvTREBU"/>
              </a:rPr>
              <a:t>higher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frequency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of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surgical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resid</a:t>
            </a:r>
            <a:r>
              <a:rPr lang="pt-BR" sz="1800" dirty="0">
                <a:effectLst/>
                <a:latin typeface="AdvTREBU"/>
              </a:rPr>
              <a:t>- </a:t>
            </a:r>
            <a:r>
              <a:rPr lang="pt-BR" sz="1800" dirty="0" err="1">
                <a:effectLst/>
                <a:latin typeface="AdvTREBU"/>
              </a:rPr>
              <a:t>ual</a:t>
            </a:r>
            <a:r>
              <a:rPr lang="pt-BR" sz="1800" dirty="0">
                <a:effectLst/>
                <a:latin typeface="AdvTREBU"/>
              </a:rPr>
              <a:t> tumor </a:t>
            </a:r>
            <a:r>
              <a:rPr lang="pt-BR" sz="1800" dirty="0" err="1">
                <a:effectLst/>
                <a:latin typeface="AdvTREBU"/>
              </a:rPr>
              <a:t>larger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than</a:t>
            </a:r>
            <a:r>
              <a:rPr lang="pt-BR" sz="1800" dirty="0">
                <a:effectLst/>
                <a:latin typeface="AdvTREBU"/>
              </a:rPr>
              <a:t> 2cm, </a:t>
            </a:r>
            <a:r>
              <a:rPr lang="pt-BR" sz="1800" dirty="0" err="1">
                <a:effectLst/>
                <a:latin typeface="AdvTREBU"/>
              </a:rPr>
              <a:t>poor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histological</a:t>
            </a:r>
            <a:r>
              <a:rPr lang="pt-BR" sz="1800" dirty="0">
                <a:effectLst/>
                <a:latin typeface="AdvTREBU"/>
              </a:rPr>
              <a:t> grade, </a:t>
            </a:r>
            <a:r>
              <a:rPr lang="pt-BR" sz="1800" dirty="0" err="1">
                <a:effectLst/>
                <a:latin typeface="AdvTREBU"/>
              </a:rPr>
              <a:t>higher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recurrence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frequency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and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shorter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survival</a:t>
            </a:r>
            <a:r>
              <a:rPr lang="pt-BR" sz="1800" dirty="0">
                <a:effectLst/>
                <a:latin typeface="AdvTREBU"/>
              </a:rPr>
              <a:t> time, as </a:t>
            </a:r>
            <a:r>
              <a:rPr lang="pt-BR" sz="1800" dirty="0" err="1">
                <a:effectLst/>
                <a:latin typeface="AdvTREBU"/>
              </a:rPr>
              <a:t>well</a:t>
            </a:r>
            <a:r>
              <a:rPr lang="pt-BR" sz="1800" dirty="0">
                <a:effectLst/>
                <a:latin typeface="AdvTREBU"/>
              </a:rPr>
              <a:t> as </a:t>
            </a:r>
            <a:r>
              <a:rPr lang="pt-BR" sz="1800" dirty="0" err="1">
                <a:effectLst/>
                <a:latin typeface="AdvTREBU"/>
              </a:rPr>
              <a:t>with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lower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sensitivity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to</a:t>
            </a:r>
            <a:r>
              <a:rPr lang="pt-BR" sz="1800" dirty="0">
                <a:effectLst/>
                <a:latin typeface="AdvTREBU"/>
              </a:rPr>
              <a:t> platinum-</a:t>
            </a:r>
            <a:r>
              <a:rPr lang="pt-BR" sz="1800" dirty="0" err="1">
                <a:effectLst/>
                <a:latin typeface="AdvTREBU"/>
              </a:rPr>
              <a:t>based</a:t>
            </a:r>
            <a:r>
              <a:rPr lang="pt-BR" sz="1800" dirty="0">
                <a:effectLst/>
                <a:latin typeface="AdvTREBU"/>
              </a:rPr>
              <a:t> </a:t>
            </a:r>
            <a:r>
              <a:rPr lang="pt-BR" sz="1800" dirty="0" err="1">
                <a:effectLst/>
                <a:latin typeface="AdvTREBU"/>
              </a:rPr>
              <a:t>chemotherapy</a:t>
            </a:r>
            <a:r>
              <a:rPr lang="pt-BR" sz="1800" dirty="0">
                <a:effectLst/>
                <a:latin typeface="AdvTREBU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TT5235d5a9"/>
              </a:rPr>
              <a:t>It </a:t>
            </a:r>
            <a:r>
              <a:rPr lang="pt-BR" sz="1800" dirty="0" err="1">
                <a:effectLst/>
                <a:latin typeface="AdvTT5235d5a9"/>
              </a:rPr>
              <a:t>is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dif</a:t>
            </a:r>
            <a:r>
              <a:rPr lang="pt-BR" sz="1800" dirty="0" err="1">
                <a:effectLst/>
                <a:latin typeface="AdvTT5235d5a9+fb"/>
              </a:rPr>
              <a:t>fi</a:t>
            </a:r>
            <a:r>
              <a:rPr lang="pt-BR" sz="1800" dirty="0" err="1">
                <a:effectLst/>
                <a:latin typeface="AdvTT5235d5a9"/>
              </a:rPr>
              <a:t>cult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come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a consensus </a:t>
            </a:r>
            <a:r>
              <a:rPr lang="pt-BR" sz="1800" dirty="0" err="1">
                <a:effectLst/>
                <a:latin typeface="AdvTT5235d5a9"/>
              </a:rPr>
              <a:t>with</a:t>
            </a:r>
            <a:r>
              <a:rPr lang="pt-BR" sz="1800" dirty="0">
                <a:effectLst/>
                <a:latin typeface="AdvTT5235d5a9"/>
              </a:rPr>
              <a:t> HER2 as a </a:t>
            </a:r>
            <a:r>
              <a:rPr lang="pt-BR" sz="1800" dirty="0" err="1">
                <a:effectLst/>
                <a:latin typeface="AdvTT5235d5a9"/>
              </a:rPr>
              <a:t>prognostic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factor</a:t>
            </a:r>
            <a:r>
              <a:rPr lang="pt-BR" sz="1800" dirty="0">
                <a:effectLst/>
                <a:latin typeface="AdvTT5235d5a9"/>
              </a:rPr>
              <a:t> as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methodol</a:t>
            </a:r>
            <a:r>
              <a:rPr lang="pt-BR" sz="1800" dirty="0">
                <a:effectLst/>
                <a:latin typeface="AdvTT5235d5a9"/>
              </a:rPr>
              <a:t>- </a:t>
            </a:r>
            <a:r>
              <a:rPr lang="pt-BR" sz="1800" dirty="0" err="1">
                <a:effectLst/>
                <a:latin typeface="AdvTT5235d5a9"/>
              </a:rPr>
              <a:t>ogies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behind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trials</a:t>
            </a:r>
            <a:r>
              <a:rPr lang="pt-BR" sz="1800" dirty="0">
                <a:effectLst/>
                <a:latin typeface="AdvTT5235d5a9"/>
              </a:rPr>
              <a:t> in </a:t>
            </a:r>
            <a:r>
              <a:rPr lang="pt-BR" sz="1800" dirty="0" err="1">
                <a:effectLst/>
                <a:latin typeface="AdvTT5235d5a9"/>
              </a:rPr>
              <a:t>addition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patient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population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and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histol</a:t>
            </a:r>
            <a:r>
              <a:rPr lang="pt-BR" sz="1800" dirty="0">
                <a:effectLst/>
                <a:latin typeface="AdvTT5235d5a9"/>
              </a:rPr>
              <a:t>- </a:t>
            </a:r>
            <a:r>
              <a:rPr lang="pt-BR" sz="1800" dirty="0" err="1">
                <a:effectLst/>
                <a:latin typeface="AdvTT5235d5a9"/>
              </a:rPr>
              <a:t>ogies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all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differ</a:t>
            </a:r>
            <a:r>
              <a:rPr lang="pt-BR" sz="1800" dirty="0">
                <a:effectLst/>
                <a:latin typeface="AdvTT5235d5a9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dvTT5235d5a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TT5235d5a9"/>
              </a:rPr>
              <a:t>The </a:t>
            </a:r>
            <a:r>
              <a:rPr lang="pt-BR" sz="1800" dirty="0" err="1">
                <a:effectLst/>
                <a:latin typeface="AdvTT5235d5a9"/>
              </a:rPr>
              <a:t>mucinous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cancer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subtypes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account</a:t>
            </a:r>
            <a:r>
              <a:rPr lang="pt-BR" sz="1800" dirty="0">
                <a:effectLst/>
                <a:latin typeface="AdvTT5235d5a9"/>
              </a:rPr>
              <a:t> for 2%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5% </a:t>
            </a:r>
            <a:r>
              <a:rPr lang="pt-BR" sz="1800" dirty="0" err="1">
                <a:effectLst/>
                <a:latin typeface="AdvTT5235d5a9"/>
              </a:rPr>
              <a:t>of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EOCs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and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beyond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stage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I</a:t>
            </a:r>
            <a:r>
              <a:rPr lang="pt-BR" sz="1800" dirty="0">
                <a:effectLst/>
                <a:latin typeface="AdvTT5235d5a9"/>
              </a:rPr>
              <a:t>, show </a:t>
            </a:r>
            <a:r>
              <a:rPr lang="pt-BR" sz="1800" dirty="0" err="1">
                <a:effectLst/>
                <a:latin typeface="AdvTT5235d5a9"/>
              </a:rPr>
              <a:t>less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responsiveness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chemotherapy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and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worse</a:t>
            </a:r>
            <a:r>
              <a:rPr lang="pt-BR" sz="1800" dirty="0">
                <a:effectLst/>
                <a:latin typeface="AdvTT5235d5a9"/>
              </a:rPr>
              <a:t> prognoses; </a:t>
            </a:r>
            <a:r>
              <a:rPr lang="pt-BR" sz="1800" dirty="0" err="1">
                <a:effectLst/>
                <a:latin typeface="AdvTT5235d5a9"/>
              </a:rPr>
              <a:t>they</a:t>
            </a:r>
            <a:r>
              <a:rPr lang="pt-BR" sz="1800" dirty="0">
                <a:effectLst/>
                <a:latin typeface="AdvTT5235d5a9"/>
              </a:rPr>
              <a:t> show a </a:t>
            </a:r>
            <a:r>
              <a:rPr lang="pt-BR" sz="1800" dirty="0" err="1">
                <a:effectLst/>
                <a:latin typeface="AdvTT5235d5a9"/>
              </a:rPr>
              <a:t>higher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percentage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of</a:t>
            </a:r>
            <a:r>
              <a:rPr lang="pt-BR" sz="1800" dirty="0">
                <a:effectLst/>
                <a:latin typeface="AdvTT5235d5a9"/>
              </a:rPr>
              <a:t> HER2 </a:t>
            </a:r>
            <a:r>
              <a:rPr lang="pt-BR" sz="1800" dirty="0" err="1">
                <a:effectLst/>
                <a:latin typeface="AdvTT5235d5a9"/>
              </a:rPr>
              <a:t>ampli</a:t>
            </a:r>
            <a:r>
              <a:rPr lang="pt-BR" sz="1800" dirty="0" err="1">
                <a:effectLst/>
                <a:latin typeface="AdvTT5235d5a9+fb"/>
              </a:rPr>
              <a:t>fi</a:t>
            </a:r>
            <a:r>
              <a:rPr lang="pt-BR" sz="1800" dirty="0" err="1">
                <a:effectLst/>
                <a:latin typeface="AdvTT5235d5a9"/>
              </a:rPr>
              <a:t>cation</a:t>
            </a:r>
            <a:r>
              <a:rPr lang="pt-BR" sz="1800" dirty="0">
                <a:effectLst/>
                <a:latin typeface="AdvTT5235d5a9"/>
              </a:rPr>
              <a:t>, </a:t>
            </a:r>
            <a:r>
              <a:rPr lang="pt-BR" sz="1800" dirty="0" err="1">
                <a:effectLst/>
                <a:latin typeface="AdvTT5235d5a9"/>
              </a:rPr>
              <a:t>varying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from</a:t>
            </a:r>
            <a:r>
              <a:rPr lang="pt-BR" sz="1800" dirty="0">
                <a:effectLst/>
                <a:latin typeface="AdvTT5235d5a9"/>
              </a:rPr>
              <a:t> 18.2%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35.3% in </a:t>
            </a:r>
            <a:r>
              <a:rPr lang="pt-BR" sz="1800" dirty="0" err="1">
                <a:effectLst/>
                <a:latin typeface="AdvTT5235d5a9"/>
              </a:rPr>
              <a:t>studies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>
                <a:solidFill>
                  <a:srgbClr val="0000FF"/>
                </a:solidFill>
                <a:effectLst/>
                <a:latin typeface="AdvTT5235d5a9"/>
              </a:rPr>
              <a:t>[2,28</a:t>
            </a:r>
            <a:r>
              <a:rPr lang="pt-BR" sz="1800" dirty="0">
                <a:solidFill>
                  <a:srgbClr val="0000FF"/>
                </a:solidFill>
                <a:effectLst/>
                <a:latin typeface="AdvTT5235d5a9+20"/>
              </a:rPr>
              <a:t>–</a:t>
            </a:r>
            <a:r>
              <a:rPr lang="pt-BR" sz="1800" dirty="0">
                <a:solidFill>
                  <a:srgbClr val="0000FF"/>
                </a:solidFill>
                <a:effectLst/>
                <a:latin typeface="AdvTT5235d5a9"/>
              </a:rPr>
              <a:t>31]</a:t>
            </a:r>
            <a:r>
              <a:rPr lang="pt-BR" sz="1800" dirty="0">
                <a:effectLst/>
                <a:latin typeface="AdvTT5235d5a9"/>
              </a:rPr>
              <a:t>. </a:t>
            </a:r>
            <a:r>
              <a:rPr lang="pt-BR" sz="1800" dirty="0" err="1">
                <a:effectLst/>
                <a:latin typeface="AdvTT5235d5a9"/>
              </a:rPr>
              <a:t>Among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major </a:t>
            </a:r>
            <a:r>
              <a:rPr lang="pt-BR" sz="1800" dirty="0" err="1">
                <a:effectLst/>
                <a:latin typeface="AdvTT5235d5a9"/>
              </a:rPr>
              <a:t>histopathologic</a:t>
            </a:r>
            <a:r>
              <a:rPr lang="pt-BR" sz="1800" dirty="0">
                <a:effectLst/>
                <a:latin typeface="AdvTT5235d5a9"/>
              </a:rPr>
              <a:t> EOC sub- </a:t>
            </a:r>
            <a:r>
              <a:rPr lang="pt-BR" sz="1800" dirty="0" err="1">
                <a:effectLst/>
                <a:latin typeface="AdvTT5235d5a9"/>
              </a:rPr>
              <a:t>types</a:t>
            </a:r>
            <a:r>
              <a:rPr lang="pt-BR" sz="1800" dirty="0">
                <a:effectLst/>
                <a:latin typeface="AdvTT5235d5a9"/>
              </a:rPr>
              <a:t>, </a:t>
            </a:r>
            <a:r>
              <a:rPr lang="pt-BR" sz="1800" dirty="0" err="1">
                <a:effectLst/>
                <a:latin typeface="AdvTT5235d5a9"/>
              </a:rPr>
              <a:t>mucinous</a:t>
            </a:r>
            <a:r>
              <a:rPr lang="pt-BR" sz="1800" dirty="0">
                <a:effectLst/>
                <a:latin typeface="AdvTT5235d5a9"/>
              </a:rPr>
              <a:t> carcinomas </a:t>
            </a:r>
            <a:r>
              <a:rPr lang="pt-BR" sz="1800" dirty="0" err="1">
                <a:effectLst/>
                <a:latin typeface="AdvTT5235d5a9"/>
              </a:rPr>
              <a:t>have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highest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prevalence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of</a:t>
            </a:r>
            <a:r>
              <a:rPr lang="pt-BR" sz="1800" dirty="0">
                <a:effectLst/>
                <a:latin typeface="AdvTT5235d5a9"/>
              </a:rPr>
              <a:t> HER2 </a:t>
            </a:r>
            <a:r>
              <a:rPr lang="pt-BR" sz="1800" dirty="0" err="1">
                <a:effectLst/>
                <a:latin typeface="AdvTT5235d5a9"/>
              </a:rPr>
              <a:t>am</a:t>
            </a:r>
            <a:r>
              <a:rPr lang="pt-BR" sz="1800" dirty="0">
                <a:effectLst/>
                <a:latin typeface="AdvTT5235d5a9"/>
              </a:rPr>
              <a:t>- </a:t>
            </a:r>
            <a:r>
              <a:rPr lang="pt-BR" sz="1800" dirty="0" err="1">
                <a:effectLst/>
                <a:latin typeface="AdvTT5235d5a9"/>
              </a:rPr>
              <a:t>pli</a:t>
            </a:r>
            <a:r>
              <a:rPr lang="pt-BR" sz="1800" dirty="0" err="1">
                <a:effectLst/>
                <a:latin typeface="AdvTT5235d5a9+fb"/>
              </a:rPr>
              <a:t>fi</a:t>
            </a:r>
            <a:r>
              <a:rPr lang="pt-BR" sz="1800" dirty="0" err="1">
                <a:effectLst/>
                <a:latin typeface="AdvTT5235d5a9"/>
              </a:rPr>
              <a:t>cation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>
                <a:solidFill>
                  <a:srgbClr val="0000FF"/>
                </a:solidFill>
                <a:effectLst/>
                <a:latin typeface="AdvTT5235d5a9"/>
              </a:rPr>
              <a:t>[28,32]</a:t>
            </a:r>
            <a:r>
              <a:rPr lang="pt-BR" sz="1800" dirty="0">
                <a:effectLst/>
                <a:latin typeface="AdvTT5235d5a9"/>
              </a:rPr>
              <a:t>. In a </a:t>
            </a:r>
            <a:r>
              <a:rPr lang="pt-BR" sz="1800" dirty="0" err="1">
                <a:effectLst/>
                <a:latin typeface="AdvTT5235d5a9"/>
              </a:rPr>
              <a:t>study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of</a:t>
            </a:r>
            <a:r>
              <a:rPr lang="pt-BR" sz="1800" dirty="0">
                <a:effectLst/>
                <a:latin typeface="AdvTT5235d5a9"/>
              </a:rPr>
              <a:t> 85 </a:t>
            </a:r>
            <a:r>
              <a:rPr lang="pt-BR" sz="1800" dirty="0" err="1">
                <a:effectLst/>
                <a:latin typeface="AdvTT5235d5a9"/>
              </a:rPr>
              <a:t>ovarian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tumors</a:t>
            </a:r>
            <a:r>
              <a:rPr lang="pt-BR" sz="1800" dirty="0">
                <a:effectLst/>
                <a:latin typeface="AdvTT5235d5a9"/>
              </a:rPr>
              <a:t>, 17 </a:t>
            </a:r>
            <a:r>
              <a:rPr lang="pt-BR" sz="1800" dirty="0" err="1">
                <a:effectLst/>
                <a:latin typeface="AdvTT5235d5a9"/>
              </a:rPr>
              <a:t>of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which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were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mucinous</a:t>
            </a:r>
            <a:r>
              <a:rPr lang="pt-BR" sz="1800" dirty="0">
                <a:effectLst/>
                <a:latin typeface="AdvTT5235d5a9"/>
              </a:rPr>
              <a:t>, HER2 </a:t>
            </a:r>
            <a:r>
              <a:rPr lang="pt-BR" sz="1800" dirty="0" err="1">
                <a:effectLst/>
                <a:latin typeface="AdvTT5235d5a9"/>
              </a:rPr>
              <a:t>positivity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was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only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seen</a:t>
            </a:r>
            <a:r>
              <a:rPr lang="pt-BR" sz="1800" dirty="0">
                <a:effectLst/>
                <a:latin typeface="AdvTT5235d5a9"/>
              </a:rPr>
              <a:t> in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mucinous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subtype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>
                <a:solidFill>
                  <a:srgbClr val="0000FF"/>
                </a:solidFill>
                <a:effectLst/>
                <a:latin typeface="AdvTT5235d5a9"/>
              </a:rPr>
              <a:t>[30]</a:t>
            </a:r>
            <a:r>
              <a:rPr lang="pt-BR" sz="1800" dirty="0">
                <a:effectLst/>
                <a:latin typeface="AdvTT5235d5a9"/>
              </a:rPr>
              <a:t>. </a:t>
            </a:r>
            <a:endParaRPr lang="pt-BR" sz="5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TT5235d5a9"/>
              </a:rPr>
              <a:t>Similar </a:t>
            </a:r>
            <a:r>
              <a:rPr lang="pt-BR" sz="1800" dirty="0" err="1">
                <a:effectLst/>
                <a:latin typeface="AdvTT5235d5a9"/>
              </a:rPr>
              <a:t>to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the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serous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subtypes</a:t>
            </a:r>
            <a:r>
              <a:rPr lang="pt-BR" sz="1800" dirty="0">
                <a:effectLst/>
                <a:latin typeface="AdvTT5235d5a9"/>
              </a:rPr>
              <a:t>, </a:t>
            </a:r>
            <a:r>
              <a:rPr lang="pt-BR" sz="1800" dirty="0" err="1">
                <a:effectLst/>
                <a:latin typeface="AdvTT5235d5a9"/>
              </a:rPr>
              <a:t>correlation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between</a:t>
            </a:r>
            <a:r>
              <a:rPr lang="pt-BR" sz="1800" dirty="0">
                <a:effectLst/>
                <a:latin typeface="AdvTT5235d5a9"/>
              </a:rPr>
              <a:t> HER2 </a:t>
            </a:r>
            <a:r>
              <a:rPr lang="pt-BR" sz="1800" dirty="0" err="1">
                <a:effectLst/>
                <a:latin typeface="AdvTT5235d5a9"/>
              </a:rPr>
              <a:t>and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prog</a:t>
            </a:r>
            <a:r>
              <a:rPr lang="pt-BR" sz="1800" dirty="0">
                <a:effectLst/>
                <a:latin typeface="AdvTT5235d5a9"/>
              </a:rPr>
              <a:t>- </a:t>
            </a:r>
            <a:r>
              <a:rPr lang="pt-BR" sz="1800" dirty="0" err="1">
                <a:effectLst/>
                <a:latin typeface="AdvTT5235d5a9"/>
              </a:rPr>
              <a:t>nosis</a:t>
            </a:r>
            <a:r>
              <a:rPr lang="pt-BR" sz="1800" dirty="0">
                <a:effectLst/>
                <a:latin typeface="AdvTT5235d5a9"/>
              </a:rPr>
              <a:t> in </a:t>
            </a:r>
            <a:r>
              <a:rPr lang="pt-BR" sz="1800" dirty="0" err="1">
                <a:effectLst/>
                <a:latin typeface="AdvTT5235d5a9"/>
              </a:rPr>
              <a:t>mucinous</a:t>
            </a:r>
            <a:r>
              <a:rPr lang="pt-BR" sz="1800" dirty="0">
                <a:effectLst/>
                <a:latin typeface="AdvTT5235d5a9"/>
              </a:rPr>
              <a:t> carcinomas </a:t>
            </a:r>
            <a:r>
              <a:rPr lang="pt-BR" sz="1800" dirty="0" err="1">
                <a:effectLst/>
                <a:latin typeface="AdvTT5235d5a9"/>
              </a:rPr>
              <a:t>was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also</a:t>
            </a:r>
            <a:r>
              <a:rPr lang="pt-BR" sz="1800" dirty="0">
                <a:effectLst/>
                <a:latin typeface="AdvTT5235d5a9"/>
              </a:rPr>
              <a:t> </a:t>
            </a:r>
            <a:r>
              <a:rPr lang="pt-BR" sz="1800" dirty="0" err="1">
                <a:effectLst/>
                <a:latin typeface="AdvTT5235d5a9"/>
              </a:rPr>
              <a:t>variable</a:t>
            </a:r>
            <a:r>
              <a:rPr lang="pt-BR" sz="1800" dirty="0">
                <a:effectLst/>
                <a:latin typeface="AdvTT5235d5a9"/>
              </a:rPr>
              <a:t>. </a:t>
            </a:r>
            <a:endParaRPr lang="pt-BR" sz="5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800" dirty="0">
              <a:effectLst/>
              <a:latin typeface="AdvTT5235d5a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Helvetica" pitchFamily="2" charset="0"/>
              </a:rPr>
              <a:t>meta-</a:t>
            </a:r>
            <a:r>
              <a:rPr lang="pt-BR" sz="1800" dirty="0" err="1">
                <a:effectLst/>
                <a:latin typeface="Helvetica" pitchFamily="2" charset="0"/>
              </a:rPr>
              <a:t>ana</a:t>
            </a:r>
            <a:r>
              <a:rPr lang="pt-BR" sz="1800" dirty="0">
                <a:effectLst/>
                <a:latin typeface="Helvetica" pitchFamily="2" charset="0"/>
              </a:rPr>
              <a:t>- </a:t>
            </a:r>
            <a:r>
              <a:rPr lang="pt-BR" sz="1800" dirty="0" err="1">
                <a:effectLst/>
                <a:latin typeface="Helvetica" pitchFamily="2" charset="0"/>
              </a:rPr>
              <a:t>lytic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systematic</a:t>
            </a:r>
            <a:r>
              <a:rPr lang="pt-BR" sz="1800" dirty="0">
                <a:effectLst/>
                <a:latin typeface="Helvetica" pitchFamily="2" charset="0"/>
              </a:rPr>
              <a:t> review - </a:t>
            </a:r>
            <a:r>
              <a:rPr lang="pt-BR" sz="1800" dirty="0" err="1">
                <a:effectLst/>
                <a:latin typeface="Helvetica" pitchFamily="2" charset="0"/>
              </a:rPr>
              <a:t>descriptive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analyses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of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all</a:t>
            </a:r>
            <a:r>
              <a:rPr lang="pt-BR" sz="1800" dirty="0">
                <a:effectLst/>
                <a:latin typeface="Helvetica" pitchFamily="2" charset="0"/>
              </a:rPr>
              <a:t> 65 </a:t>
            </a:r>
            <a:r>
              <a:rPr lang="pt-BR" sz="1800" dirty="0" err="1">
                <a:effectLst/>
                <a:latin typeface="Helvetica" pitchFamily="2" charset="0"/>
              </a:rPr>
              <a:t>included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studies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Helvetica" pitchFamily="2" charset="0"/>
              </a:rPr>
              <a:t>HER2 </a:t>
            </a:r>
            <a:r>
              <a:rPr lang="pt-BR" sz="1800" dirty="0" err="1">
                <a:effectLst/>
                <a:latin typeface="Helvetica" pitchFamily="2" charset="0"/>
              </a:rPr>
              <a:t>positivity</a:t>
            </a:r>
            <a:r>
              <a:rPr lang="pt-BR" sz="1800" dirty="0">
                <a:effectLst/>
                <a:latin typeface="Helvetica" pitchFamily="2" charset="0"/>
              </a:rPr>
              <a:t> in cervical </a:t>
            </a:r>
            <a:r>
              <a:rPr lang="pt-BR" sz="1800" dirty="0" err="1">
                <a:effectLst/>
                <a:latin typeface="Helvetica" pitchFamily="2" charset="0"/>
              </a:rPr>
              <a:t>cancer</a:t>
            </a:r>
            <a:r>
              <a:rPr lang="pt-BR" sz="1800" dirty="0">
                <a:effectLst/>
                <a:latin typeface="Helvetica" pitchFamily="2" charset="0"/>
              </a:rPr>
              <a:t> (CC) range </a:t>
            </a:r>
            <a:r>
              <a:rPr lang="pt-BR" sz="1800" dirty="0" err="1">
                <a:effectLst/>
                <a:latin typeface="Helvetica" pitchFamily="2" charset="0"/>
              </a:rPr>
              <a:t>from</a:t>
            </a:r>
            <a:r>
              <a:rPr lang="pt-BR" sz="1800" dirty="0">
                <a:effectLst/>
                <a:latin typeface="Helvetica" pitchFamily="2" charset="0"/>
              </a:rPr>
              <a:t> 0% </a:t>
            </a:r>
            <a:r>
              <a:rPr lang="pt-BR" sz="1800" dirty="0" err="1">
                <a:effectLst/>
                <a:latin typeface="Helvetica" pitchFamily="2" charset="0"/>
              </a:rPr>
              <a:t>to</a:t>
            </a:r>
            <a:r>
              <a:rPr lang="pt-BR" sz="1800" dirty="0">
                <a:effectLst/>
                <a:latin typeface="Helvetica" pitchFamily="2" charset="0"/>
              </a:rPr>
              <a:t> 87% --- High hetero- </a:t>
            </a:r>
            <a:r>
              <a:rPr lang="pt-BR" sz="1800" dirty="0" err="1">
                <a:effectLst/>
                <a:latin typeface="Helvetica" pitchFamily="2" charset="0"/>
              </a:rPr>
              <a:t>geneity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was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the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main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limitation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of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the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study</a:t>
            </a:r>
            <a:r>
              <a:rPr lang="pt-BR" sz="1800" dirty="0">
                <a:effectLst/>
                <a:latin typeface="Helvetica" pitchFamily="2" charset="0"/>
              </a:rPr>
              <a:t>. </a:t>
            </a:r>
            <a:r>
              <a:rPr lang="pt-BR" sz="1800" dirty="0" err="1">
                <a:effectLst/>
                <a:latin typeface="Helvetica" pitchFamily="2" charset="0"/>
              </a:rPr>
              <a:t>Variations</a:t>
            </a:r>
            <a:r>
              <a:rPr lang="pt-BR" sz="1800" dirty="0">
                <a:effectLst/>
                <a:latin typeface="Helvetica" pitchFamily="2" charset="0"/>
              </a:rPr>
              <a:t> in </a:t>
            </a:r>
            <a:r>
              <a:rPr lang="pt-BR" sz="1800" dirty="0" err="1">
                <a:effectLst/>
                <a:latin typeface="Helvetica" pitchFamily="2" charset="0"/>
              </a:rPr>
              <a:t>previously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reported</a:t>
            </a:r>
            <a:r>
              <a:rPr lang="pt-BR" sz="1800" dirty="0">
                <a:effectLst/>
                <a:latin typeface="Helvetica" pitchFamily="2" charset="0"/>
              </a:rPr>
              <a:t> HER2 </a:t>
            </a:r>
            <a:r>
              <a:rPr lang="pt-BR" sz="1800" dirty="0" err="1">
                <a:effectLst/>
                <a:latin typeface="Helvetica" pitchFamily="2" charset="0"/>
              </a:rPr>
              <a:t>positiv</a:t>
            </a:r>
            <a:r>
              <a:rPr lang="pt-BR" sz="1800" dirty="0">
                <a:effectLst/>
                <a:latin typeface="Helvetica" pitchFamily="2" charset="0"/>
              </a:rPr>
              <a:t>- </a:t>
            </a:r>
            <a:r>
              <a:rPr lang="pt-BR" sz="1800" dirty="0" err="1">
                <a:effectLst/>
                <a:latin typeface="Helvetica" pitchFamily="2" charset="0"/>
              </a:rPr>
              <a:t>ity</a:t>
            </a:r>
            <a:r>
              <a:rPr lang="pt-BR" sz="1800" dirty="0">
                <a:effectLst/>
                <a:latin typeface="Helvetica" pitchFamily="2" charset="0"/>
              </a:rPr>
              <a:t> rates are </a:t>
            </a:r>
            <a:r>
              <a:rPr lang="pt-BR" sz="1800" dirty="0" err="1">
                <a:effectLst/>
                <a:latin typeface="Helvetica" pitchFamily="2" charset="0"/>
              </a:rPr>
              <a:t>mainly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related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to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methodological</a:t>
            </a:r>
            <a:r>
              <a:rPr lang="pt-BR" sz="1800" dirty="0">
                <a:effectLst/>
                <a:latin typeface="Helvetica" pitchFamily="2" charset="0"/>
              </a:rPr>
              <a:t> </a:t>
            </a:r>
            <a:r>
              <a:rPr lang="pt-BR" sz="1800" dirty="0" err="1">
                <a:effectLst/>
                <a:latin typeface="Helvetica" pitchFamily="2" charset="0"/>
              </a:rPr>
              <a:t>issues</a:t>
            </a:r>
            <a:r>
              <a:rPr lang="pt-BR" sz="1800" dirty="0">
                <a:effectLst/>
                <a:latin typeface="Helvetica" pitchFamily="2" charset="0"/>
              </a:rPr>
              <a:t>. </a:t>
            </a:r>
            <a:endParaRPr lang="pt-BR" sz="7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MinionPro"/>
              </a:rPr>
              <a:t>In 14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 (28.6%), </a:t>
            </a:r>
            <a:r>
              <a:rPr lang="pt-BR" sz="1800" dirty="0" err="1">
                <a:effectLst/>
                <a:latin typeface="MinionPro"/>
              </a:rPr>
              <a:t>tissue</a:t>
            </a:r>
            <a:r>
              <a:rPr lang="pt-BR" sz="1800" dirty="0">
                <a:effectLst/>
                <a:latin typeface="MinionPro"/>
              </a:rPr>
              <a:t> for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analyses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was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obtained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biopsy</a:t>
            </a:r>
            <a:r>
              <a:rPr lang="pt-BR" sz="1800" dirty="0">
                <a:effectLst/>
                <a:latin typeface="MinionPro"/>
              </a:rPr>
              <a:t>, in 25 (51.0%) </a:t>
            </a:r>
            <a:r>
              <a:rPr lang="pt-BR" sz="1800" dirty="0" err="1">
                <a:effectLst/>
                <a:latin typeface="MinionPro"/>
              </a:rPr>
              <a:t>by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surgery</a:t>
            </a:r>
            <a:r>
              <a:rPr lang="pt-BR" sz="1800" dirty="0">
                <a:effectLst/>
                <a:latin typeface="MinionPro"/>
              </a:rPr>
              <a:t>, </a:t>
            </a:r>
            <a:r>
              <a:rPr lang="pt-BR" sz="1800" dirty="0" err="1">
                <a:effectLst/>
                <a:latin typeface="MinionPro"/>
              </a:rPr>
              <a:t>and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remaining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ten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 (20.4%) </a:t>
            </a:r>
            <a:r>
              <a:rPr lang="pt-BR" sz="1800" dirty="0" err="1">
                <a:effectLst/>
                <a:latin typeface="MinionPro"/>
              </a:rPr>
              <a:t>used</a:t>
            </a:r>
            <a:r>
              <a:rPr lang="pt-BR" sz="1800" dirty="0">
                <a:effectLst/>
                <a:latin typeface="MinionPro"/>
              </a:rPr>
              <a:t> samples </a:t>
            </a:r>
            <a:r>
              <a:rPr lang="pt-BR" sz="1800" dirty="0" err="1">
                <a:effectLst/>
                <a:latin typeface="MinionPro"/>
              </a:rPr>
              <a:t>from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either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biopsy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or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surgery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combined</a:t>
            </a:r>
            <a:r>
              <a:rPr lang="pt-BR" sz="1800" dirty="0">
                <a:effectLst/>
                <a:latin typeface="MinionPro"/>
              </a:rPr>
              <a:t> in </a:t>
            </a:r>
            <a:r>
              <a:rPr lang="pt-BR" sz="1800" dirty="0" err="1">
                <a:effectLst/>
                <a:latin typeface="MinionPro"/>
              </a:rPr>
              <a:t>varied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proportions</a:t>
            </a:r>
            <a:r>
              <a:rPr lang="pt-BR" sz="1800" dirty="0">
                <a:effectLst/>
                <a:latin typeface="MinionPro"/>
              </a:rPr>
              <a:t>. The </a:t>
            </a:r>
            <a:r>
              <a:rPr lang="pt-BR" sz="1800" dirty="0" err="1">
                <a:effectLst/>
                <a:latin typeface="MinionPro"/>
              </a:rPr>
              <a:t>primary</a:t>
            </a:r>
            <a:r>
              <a:rPr lang="pt-BR" sz="1800" dirty="0">
                <a:effectLst/>
                <a:latin typeface="MinionPro"/>
              </a:rPr>
              <a:t> tumor </a:t>
            </a:r>
            <a:r>
              <a:rPr lang="pt-BR" sz="1800" dirty="0" err="1">
                <a:effectLst/>
                <a:latin typeface="MinionPro"/>
              </a:rPr>
              <a:t>was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exclusive </a:t>
            </a:r>
            <a:r>
              <a:rPr lang="pt-BR" sz="1800" dirty="0" err="1">
                <a:effectLst/>
                <a:latin typeface="MinionPro"/>
              </a:rPr>
              <a:t>sampling</a:t>
            </a:r>
            <a:r>
              <a:rPr lang="pt-BR" sz="1800" dirty="0">
                <a:effectLst/>
                <a:latin typeface="MinionPro"/>
              </a:rPr>
              <a:t> site in 41 (91.1%) stud- </a:t>
            </a:r>
            <a:r>
              <a:rPr lang="pt-BR" sz="1800" dirty="0" err="1">
                <a:effectLst/>
                <a:latin typeface="MinionPro"/>
              </a:rPr>
              <a:t>ies</a:t>
            </a:r>
            <a:r>
              <a:rPr lang="pt-BR" sz="1800" dirty="0">
                <a:effectLst/>
                <a:latin typeface="MinionPro"/>
              </a:rPr>
              <a:t>. In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other</a:t>
            </a:r>
            <a:r>
              <a:rPr lang="pt-BR" sz="1800" dirty="0">
                <a:effectLst/>
                <a:latin typeface="MinionPro"/>
              </a:rPr>
              <a:t> 4 (8.9%)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, in </a:t>
            </a:r>
            <a:r>
              <a:rPr lang="pt-BR" sz="1800" dirty="0" err="1">
                <a:effectLst/>
                <a:latin typeface="MinionPro"/>
              </a:rPr>
              <a:t>addition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to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primary</a:t>
            </a:r>
            <a:r>
              <a:rPr lang="pt-BR" sz="1800" dirty="0">
                <a:effectLst/>
                <a:latin typeface="MinionPro"/>
              </a:rPr>
              <a:t> tumor, samples </a:t>
            </a:r>
            <a:r>
              <a:rPr lang="pt-BR" sz="1800" dirty="0" err="1">
                <a:effectLst/>
                <a:latin typeface="MinionPro"/>
              </a:rPr>
              <a:t>from</a:t>
            </a:r>
            <a:r>
              <a:rPr lang="pt-BR" sz="1800" dirty="0">
                <a:effectLst/>
                <a:latin typeface="MinionPro"/>
              </a:rPr>
              <a:t> nodes </a:t>
            </a:r>
            <a:r>
              <a:rPr lang="pt-BR" sz="1800" dirty="0" err="1">
                <a:effectLst/>
                <a:latin typeface="MinionPro"/>
              </a:rPr>
              <a:t>or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dis</a:t>
            </a:r>
            <a:r>
              <a:rPr lang="pt-BR" sz="1800" dirty="0">
                <a:effectLst/>
                <a:latin typeface="MinionPro"/>
              </a:rPr>
              <a:t>- </a:t>
            </a:r>
            <a:r>
              <a:rPr lang="pt-BR" sz="1800" dirty="0" err="1">
                <a:effectLst/>
                <a:latin typeface="MinionPro"/>
              </a:rPr>
              <a:t>tant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or</a:t>
            </a:r>
            <a:r>
              <a:rPr lang="pt-BR" sz="1800" dirty="0">
                <a:effectLst/>
                <a:latin typeface="MinionPro"/>
              </a:rPr>
              <a:t> local </a:t>
            </a:r>
            <a:r>
              <a:rPr lang="pt-BR" sz="1800" dirty="0" err="1">
                <a:effectLst/>
                <a:latin typeface="MinionPro"/>
              </a:rPr>
              <a:t>recurrences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were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included</a:t>
            </a:r>
            <a:r>
              <a:rPr lang="pt-BR" sz="1800" dirty="0">
                <a:effectLst/>
                <a:latin typeface="MinionPro"/>
              </a:rPr>
              <a:t>. No </a:t>
            </a:r>
            <a:r>
              <a:rPr lang="pt-BR" sz="1800" dirty="0" err="1">
                <a:effectLst/>
                <a:latin typeface="MinionPro"/>
              </a:rPr>
              <a:t>study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provided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sampling-to-fixation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and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fixation</a:t>
            </a:r>
            <a:r>
              <a:rPr lang="pt-BR" sz="1800" dirty="0">
                <a:effectLst/>
                <a:latin typeface="MinionPro"/>
              </a:rPr>
              <a:t>- </a:t>
            </a:r>
            <a:r>
              <a:rPr lang="pt-BR" sz="1800" dirty="0" err="1">
                <a:effectLst/>
                <a:latin typeface="MinionPro"/>
              </a:rPr>
              <a:t>to-assay</a:t>
            </a:r>
            <a:r>
              <a:rPr lang="pt-BR" sz="1800" dirty="0">
                <a:effectLst/>
                <a:latin typeface="MinionPro"/>
              </a:rPr>
              <a:t> times. Data </a:t>
            </a:r>
            <a:r>
              <a:rPr lang="pt-BR" sz="1800" dirty="0" err="1">
                <a:effectLst/>
                <a:latin typeface="MinionPro"/>
              </a:rPr>
              <a:t>on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histologic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subtypes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were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available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from</a:t>
            </a:r>
            <a:r>
              <a:rPr lang="pt-BR" sz="1800" dirty="0">
                <a:effectLst/>
                <a:latin typeface="MinionPro"/>
              </a:rPr>
              <a:t> 63 (96.9%)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. </a:t>
            </a:r>
            <a:r>
              <a:rPr lang="pt-BR" sz="1800" dirty="0" err="1">
                <a:effectLst/>
                <a:latin typeface="MinionPro"/>
              </a:rPr>
              <a:t>Eighteen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 (28.6%) </a:t>
            </a:r>
            <a:r>
              <a:rPr lang="pt-BR" sz="1800" dirty="0" err="1">
                <a:effectLst/>
                <a:latin typeface="MinionPro"/>
              </a:rPr>
              <a:t>included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patients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with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squamous</a:t>
            </a:r>
            <a:r>
              <a:rPr lang="pt-BR" sz="1800" dirty="0">
                <a:effectLst/>
                <a:latin typeface="MinionPro"/>
              </a:rPr>
              <a:t> carcinoma, 18 (28.6%) non-</a:t>
            </a:r>
            <a:r>
              <a:rPr lang="pt-BR" sz="1800" dirty="0" err="1">
                <a:effectLst/>
                <a:latin typeface="MinionPro"/>
              </a:rPr>
              <a:t>squamous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histol</a:t>
            </a:r>
            <a:r>
              <a:rPr lang="pt-BR" sz="1800" dirty="0">
                <a:effectLst/>
                <a:latin typeface="MinionPro"/>
              </a:rPr>
              <a:t>- </a:t>
            </a:r>
            <a:r>
              <a:rPr lang="pt-BR" sz="1800" dirty="0" err="1">
                <a:effectLst/>
                <a:latin typeface="MinionPro"/>
              </a:rPr>
              <a:t>ogy</a:t>
            </a:r>
            <a:r>
              <a:rPr lang="pt-BR" sz="1800" dirty="0">
                <a:effectLst/>
                <a:latin typeface="MinionPro"/>
              </a:rPr>
              <a:t>, </a:t>
            </a:r>
            <a:r>
              <a:rPr lang="pt-BR" sz="1800" dirty="0" err="1">
                <a:effectLst/>
                <a:latin typeface="MinionPro"/>
              </a:rPr>
              <a:t>and</a:t>
            </a:r>
            <a:r>
              <a:rPr lang="pt-BR" sz="1800" dirty="0">
                <a:effectLst/>
                <a:latin typeface="MinionPro"/>
              </a:rPr>
              <a:t> 27 (42.9%)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with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both</a:t>
            </a:r>
            <a:r>
              <a:rPr lang="pt-BR" sz="1800" dirty="0">
                <a:effectLst/>
                <a:latin typeface="MinionPro"/>
              </a:rPr>
              <a:t>. </a:t>
            </a:r>
            <a:endParaRPr lang="pt-BR" sz="7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MinionPro"/>
              </a:rPr>
              <a:t>In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squamous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histology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subgroup</a:t>
            </a:r>
            <a:r>
              <a:rPr lang="pt-BR" sz="1800" dirty="0">
                <a:effectLst/>
                <a:latin typeface="MinionPro"/>
              </a:rPr>
              <a:t> (12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, N = 1018),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esti</a:t>
            </a:r>
            <a:r>
              <a:rPr lang="pt-BR" sz="1800" dirty="0">
                <a:effectLst/>
                <a:latin typeface="MinionPro"/>
              </a:rPr>
              <a:t>- </a:t>
            </a:r>
            <a:r>
              <a:rPr lang="pt-BR" sz="1800" dirty="0" err="1">
                <a:effectLst/>
                <a:latin typeface="MinionPro"/>
              </a:rPr>
              <a:t>mated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pooled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prevalence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HER2 </a:t>
            </a:r>
            <a:r>
              <a:rPr lang="pt-BR" sz="1800" dirty="0" err="1">
                <a:effectLst/>
                <a:latin typeface="MinionPro"/>
              </a:rPr>
              <a:t>overexpression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was</a:t>
            </a:r>
            <a:r>
              <a:rPr lang="pt-BR" sz="1800" dirty="0">
                <a:effectLst/>
                <a:latin typeface="MinionPro"/>
              </a:rPr>
              <a:t> 4.1% (CI 95%: 0.6% </a:t>
            </a:r>
            <a:r>
              <a:rPr lang="pt-BR" sz="1800" dirty="0" err="1">
                <a:effectLst/>
                <a:latin typeface="MinionPro"/>
              </a:rPr>
              <a:t>to</a:t>
            </a:r>
            <a:r>
              <a:rPr lang="pt-BR" sz="1800" dirty="0">
                <a:effectLst/>
                <a:latin typeface="MinionPro"/>
              </a:rPr>
              <a:t> 9.8%), I2 = 91%, </a:t>
            </a:r>
            <a:r>
              <a:rPr lang="pt-BR" sz="1800" dirty="0" err="1">
                <a:effectLst/>
                <a:latin typeface="MinionPro"/>
              </a:rPr>
              <a:t>while</a:t>
            </a:r>
            <a:r>
              <a:rPr lang="pt-BR" sz="1800" dirty="0">
                <a:effectLst/>
                <a:latin typeface="MinionPro"/>
              </a:rPr>
              <a:t> in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non-</a:t>
            </a:r>
            <a:r>
              <a:rPr lang="pt-BR" sz="1800" dirty="0" err="1">
                <a:effectLst/>
                <a:latin typeface="MinionPro"/>
              </a:rPr>
              <a:t>squamous</a:t>
            </a:r>
            <a:r>
              <a:rPr lang="pt-BR" sz="1800" dirty="0">
                <a:effectLst/>
                <a:latin typeface="MinionPro"/>
              </a:rPr>
              <a:t> carcinoma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 (15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, N = 467) it </a:t>
            </a:r>
            <a:r>
              <a:rPr lang="pt-BR" sz="1800" dirty="0" err="1">
                <a:effectLst/>
                <a:latin typeface="MinionPro"/>
              </a:rPr>
              <a:t>was</a:t>
            </a:r>
            <a:r>
              <a:rPr lang="pt-BR" sz="1800" dirty="0">
                <a:effectLst/>
                <a:latin typeface="MinionPro"/>
              </a:rPr>
              <a:t> 10.3% </a:t>
            </a:r>
            <a:endParaRPr lang="pt-BR" sz="7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MinionPro"/>
              </a:rPr>
              <a:t>online </a:t>
            </a:r>
            <a:r>
              <a:rPr lang="pt-BR" sz="1800" dirty="0" err="1">
                <a:effectLst/>
                <a:latin typeface="MinionPro"/>
              </a:rPr>
              <a:t>genomic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databases</a:t>
            </a:r>
            <a:r>
              <a:rPr lang="pt-BR" sz="1800" dirty="0">
                <a:effectLst/>
                <a:latin typeface="MinionPro"/>
              </a:rPr>
              <a:t>. For </a:t>
            </a:r>
            <a:r>
              <a:rPr lang="pt-BR" sz="1800" dirty="0" err="1">
                <a:effectLst/>
                <a:latin typeface="MinionPro"/>
              </a:rPr>
              <a:t>example</a:t>
            </a:r>
            <a:r>
              <a:rPr lang="pt-BR" sz="1800" dirty="0">
                <a:effectLst/>
                <a:latin typeface="MinionPro"/>
              </a:rPr>
              <a:t>, in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curated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datasets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non-</a:t>
            </a:r>
            <a:r>
              <a:rPr lang="pt-BR" sz="1800" dirty="0" err="1">
                <a:effectLst/>
                <a:latin typeface="MinionPro"/>
              </a:rPr>
              <a:t>redundant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studies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from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cBioPortal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database</a:t>
            </a:r>
            <a:r>
              <a:rPr lang="pt-BR" sz="1800" dirty="0">
                <a:effectLst/>
                <a:latin typeface="MinionPro"/>
              </a:rPr>
              <a:t>, HER2 </a:t>
            </a:r>
            <a:r>
              <a:rPr lang="pt-BR" sz="1800" dirty="0" err="1">
                <a:effectLst/>
                <a:latin typeface="MinionPro"/>
              </a:rPr>
              <a:t>amplified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tumors</a:t>
            </a:r>
            <a:r>
              <a:rPr lang="pt-BR" sz="1800" dirty="0">
                <a:effectLst/>
                <a:latin typeface="MinionPro"/>
              </a:rPr>
              <a:t> are 5.6% </a:t>
            </a: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all</a:t>
            </a:r>
            <a:r>
              <a:rPr lang="pt-BR" sz="1800" dirty="0">
                <a:effectLst/>
                <a:latin typeface="MinionPro"/>
              </a:rPr>
              <a:t> CC, 10.9% cervical </a:t>
            </a:r>
            <a:r>
              <a:rPr lang="pt-BR" sz="1800" dirty="0" err="1">
                <a:effectLst/>
                <a:latin typeface="MinionPro"/>
              </a:rPr>
              <a:t>adenocarci</a:t>
            </a:r>
            <a:r>
              <a:rPr lang="pt-BR" sz="1800" dirty="0">
                <a:effectLst/>
                <a:latin typeface="MinionPro"/>
              </a:rPr>
              <a:t>- nomas, </a:t>
            </a:r>
            <a:r>
              <a:rPr lang="pt-BR" sz="1800" dirty="0" err="1">
                <a:effectLst/>
                <a:latin typeface="MinionPro"/>
              </a:rPr>
              <a:t>and</a:t>
            </a:r>
            <a:r>
              <a:rPr lang="pt-BR" sz="1800" dirty="0">
                <a:effectLst/>
                <a:latin typeface="MinionPro"/>
              </a:rPr>
              <a:t> 2.8% </a:t>
            </a: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squamous</a:t>
            </a:r>
            <a:r>
              <a:rPr lang="pt-BR" sz="1800" dirty="0">
                <a:effectLst/>
                <a:latin typeface="MinionPro"/>
              </a:rPr>
              <a:t> CC </a:t>
            </a:r>
            <a:endParaRPr lang="pt-BR" sz="7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note,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ASCO/CAP </a:t>
            </a:r>
            <a:r>
              <a:rPr lang="pt-BR" sz="1800" dirty="0" err="1">
                <a:effectLst/>
                <a:latin typeface="MinionPro"/>
              </a:rPr>
              <a:t>guidelines</a:t>
            </a:r>
            <a:r>
              <a:rPr lang="pt-BR" sz="1800" dirty="0">
                <a:effectLst/>
                <a:latin typeface="MinionPro"/>
              </a:rPr>
              <a:t> for </a:t>
            </a:r>
            <a:r>
              <a:rPr lang="pt-BR" sz="1800" dirty="0" err="1">
                <a:effectLst/>
                <a:latin typeface="MinionPro"/>
              </a:rPr>
              <a:t>breast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cancer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were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developed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largely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based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benefit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trastuzumab</a:t>
            </a:r>
            <a:r>
              <a:rPr lang="pt-BR" sz="1800" dirty="0">
                <a:effectLst/>
                <a:latin typeface="MinionPro"/>
              </a:rPr>
              <a:t>. </a:t>
            </a:r>
            <a:r>
              <a:rPr lang="pt-BR" sz="1800" dirty="0" err="1">
                <a:effectLst/>
                <a:latin typeface="MinionPro"/>
              </a:rPr>
              <a:t>If</a:t>
            </a:r>
            <a:r>
              <a:rPr lang="pt-BR" sz="1800" dirty="0">
                <a:effectLst/>
                <a:latin typeface="MinionPro"/>
              </a:rPr>
              <a:t> new </a:t>
            </a:r>
            <a:r>
              <a:rPr lang="pt-BR" sz="1800" dirty="0" err="1">
                <a:effectLst/>
                <a:latin typeface="MinionPro"/>
              </a:rPr>
              <a:t>drugs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active</a:t>
            </a:r>
            <a:r>
              <a:rPr lang="pt-BR" sz="1800" dirty="0">
                <a:effectLst/>
                <a:latin typeface="MinionPro"/>
              </a:rPr>
              <a:t> in </a:t>
            </a:r>
            <a:r>
              <a:rPr lang="pt-BR" sz="1800" dirty="0" err="1">
                <a:effectLst/>
                <a:latin typeface="MinionPro"/>
              </a:rPr>
              <a:t>patients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with</a:t>
            </a:r>
            <a:r>
              <a:rPr lang="pt-BR" sz="1800" dirty="0">
                <a:effectLst/>
                <a:latin typeface="MinionPro"/>
              </a:rPr>
              <a:t> HER2-low-expressing </a:t>
            </a:r>
            <a:r>
              <a:rPr lang="pt-BR" sz="1800" dirty="0" err="1">
                <a:effectLst/>
                <a:latin typeface="MinionPro"/>
              </a:rPr>
              <a:t>tumors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become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available</a:t>
            </a:r>
            <a:r>
              <a:rPr lang="pt-BR" sz="1800" dirty="0">
                <a:effectLst/>
                <a:latin typeface="MinionPro"/>
              </a:rPr>
              <a:t>, </a:t>
            </a:r>
            <a:r>
              <a:rPr lang="pt-BR" sz="1800" dirty="0" err="1">
                <a:effectLst/>
                <a:latin typeface="MinionPro"/>
              </a:rPr>
              <a:t>the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proportion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of</a:t>
            </a:r>
            <a:r>
              <a:rPr lang="pt-BR" sz="1800" dirty="0">
                <a:effectLst/>
                <a:latin typeface="MinionPro"/>
              </a:rPr>
              <a:t> CC </a:t>
            </a:r>
            <a:r>
              <a:rPr lang="pt-BR" sz="1800" dirty="0" err="1">
                <a:effectLst/>
                <a:latin typeface="MinionPro"/>
              </a:rPr>
              <a:t>patients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with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this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potentially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relevant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actionable</a:t>
            </a:r>
            <a:r>
              <a:rPr lang="pt-BR" sz="1800" dirty="0">
                <a:effectLst/>
                <a:latin typeface="MinionPro"/>
              </a:rPr>
              <a:t> target </a:t>
            </a:r>
            <a:r>
              <a:rPr lang="pt-BR" sz="1800" dirty="0" err="1">
                <a:effectLst/>
                <a:latin typeface="MinionPro"/>
              </a:rPr>
              <a:t>may</a:t>
            </a:r>
            <a:r>
              <a:rPr lang="pt-BR" sz="1800" dirty="0">
                <a:effectLst/>
                <a:latin typeface="MinionPro"/>
              </a:rPr>
              <a:t> </a:t>
            </a:r>
            <a:r>
              <a:rPr lang="pt-BR" sz="1800" dirty="0" err="1">
                <a:effectLst/>
                <a:latin typeface="MinionPro"/>
              </a:rPr>
              <a:t>increase</a:t>
            </a:r>
            <a:r>
              <a:rPr lang="pt-BR" sz="1800" dirty="0">
                <a:effectLst/>
                <a:latin typeface="MinionPro"/>
              </a:rPr>
              <a:t> </a:t>
            </a:r>
            <a:endParaRPr lang="pt-BR" sz="7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54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4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dvTREBU"/>
              </a:rPr>
              <a:t> 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37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Takeaways: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Eligibility was based on local HER2 IHC assessment or central testing if local testing was not feasible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HER2 IHC status for each patient was confirmed retrospectively by central testing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Analyses were performed using both data sets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Subgroup analyses by IHC status were performed using central test results.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Investigator assessments per Response Evaluation Criteria In Solid Tumors version 1.1 was used for ORR,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DCR, PFS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baseline="300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1" dirty="0"/>
              <a:t>DCR, disease control rate; </a:t>
            </a:r>
            <a:r>
              <a:rPr lang="en-US" i="1" dirty="0" err="1"/>
              <a:t>DoR</a:t>
            </a:r>
            <a:r>
              <a:rPr lang="en-US" i="1" dirty="0"/>
              <a:t>, duration of response; EC, endometrial cancer; ECOG, Eastern Cooperative Oncology Group; ORR, overall response rate; OS, overall survival; PFS, progression-free survival; PS, performance status; RECIST, Response Evaluation Criteria in Solid Tumors; T-</a:t>
            </a:r>
            <a:r>
              <a:rPr lang="en-US" i="1" dirty="0" err="1"/>
              <a:t>DXd</a:t>
            </a:r>
            <a:r>
              <a:rPr lang="en-US" i="1" dirty="0"/>
              <a:t>, trastuzumab </a:t>
            </a:r>
            <a:r>
              <a:rPr lang="en-US" i="1" dirty="0" err="1"/>
              <a:t>deruxtecan</a:t>
            </a:r>
            <a:r>
              <a:rPr lang="en-US" i="1" dirty="0"/>
              <a:t>; </a:t>
            </a:r>
            <a:r>
              <a:rPr lang="en-US" i="1" dirty="0" err="1"/>
              <a:t>tx</a:t>
            </a:r>
            <a:r>
              <a:rPr lang="en-US" i="1" dirty="0"/>
              <a:t>, treatment.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 baseline="300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2C60F-5DE2-C54D-AF30-C5C5226AD372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5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21.xml"/><Relationship Id="rId7" Type="http://schemas.openxmlformats.org/officeDocument/2006/relationships/image" Target="../media/image4.png"/><Relationship Id="rId2" Type="http://schemas.openxmlformats.org/officeDocument/2006/relationships/customXml" Target="../../customXml/item34.xml"/><Relationship Id="rId1" Type="http://schemas.openxmlformats.org/officeDocument/2006/relationships/customXml" Target="../../customXml/item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32.xml"/><Relationship Id="rId1" Type="http://schemas.openxmlformats.org/officeDocument/2006/relationships/customXml" Target="../../customXml/item19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30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20.xm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7.xml"/><Relationship Id="rId5" Type="http://schemas.openxmlformats.org/officeDocument/2006/relationships/image" Target="../media/image20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6" Type="http://schemas.openxmlformats.org/officeDocument/2006/relationships/image" Target="../media/image20.png"/><Relationship Id="rId5" Type="http://schemas.openxmlformats.org/officeDocument/2006/relationships/image" Target="../media/image71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8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9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customXml" Target="../../customXml/item3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26.xml"/><Relationship Id="rId6" Type="http://schemas.openxmlformats.org/officeDocument/2006/relationships/image" Target="../media/image20.png"/><Relationship Id="rId5" Type="http://schemas.openxmlformats.org/officeDocument/2006/relationships/slide" Target="slide7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8" y="4039304"/>
            <a:ext cx="15270846" cy="2407558"/>
          </a:xfrm>
        </p:spPr>
        <p:txBody>
          <a:bodyPr/>
          <a:lstStyle/>
          <a:p>
            <a:r>
              <a:rPr lang="pt-BR" sz="6000" dirty="0"/>
              <a:t>Panorama da doença her-2 em tumores ginecológicos 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0DB502C4-E14A-9D47-8E72-C54F324B041B}"/>
              </a:ext>
            </a:extLst>
          </p:cNvPr>
          <p:cNvSpPr txBox="1">
            <a:spLocks/>
          </p:cNvSpPr>
          <p:nvPr/>
        </p:nvSpPr>
        <p:spPr>
          <a:xfrm>
            <a:off x="1454150" y="8194486"/>
            <a:ext cx="10274788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300" kern="1200" baseline="0">
                <a:solidFill>
                  <a:srgbClr val="4E5447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/>
              <a:t>Patologista do Hospital Israelita Albert Einstein e Professora adjunta do Dept. de Patologia da EPM/UNIFESP e FCMS</a:t>
            </a:r>
            <a:endParaRPr lang="pt-BR" sz="3200" dirty="0"/>
          </a:p>
        </p:txBody>
      </p:sp>
      <p:sp>
        <p:nvSpPr>
          <p:cNvPr id="12" name="Espaço Reservado para Texto 2">
            <a:extLst>
              <a:ext uri="{FF2B5EF4-FFF2-40B4-BE49-F238E27FC236}">
                <a16:creationId xmlns:a16="http://schemas.microsoft.com/office/drawing/2014/main" id="{9511913C-1C74-A7FC-6886-EF4F35DE6A2C}"/>
              </a:ext>
            </a:extLst>
          </p:cNvPr>
          <p:cNvSpPr txBox="1">
            <a:spLocks/>
          </p:cNvSpPr>
          <p:nvPr/>
        </p:nvSpPr>
        <p:spPr>
          <a:xfrm>
            <a:off x="1454150" y="7493489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300" kern="1200" baseline="0">
                <a:solidFill>
                  <a:srgbClr val="4E5447"/>
                </a:solidFill>
                <a:latin typeface="Calibri Bold" panose="020F0702030404030204" pitchFamily="34" charset="0"/>
                <a:ea typeface="+mn-ea"/>
                <a:cs typeface="Calibri Bold" panose="020F0702030404030204" pitchFamily="34" charset="0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Prof</a:t>
            </a:r>
            <a:r>
              <a:rPr lang="pt-BR" baseline="30000"/>
              <a:t>a</a:t>
            </a:r>
            <a:r>
              <a:rPr lang="pt-BR"/>
              <a:t>. Dr</a:t>
            </a:r>
            <a:r>
              <a:rPr lang="pt-BR" baseline="30000"/>
              <a:t>a</a:t>
            </a:r>
            <a:r>
              <a:rPr lang="pt-BR"/>
              <a:t>. Karla Kabbach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1" y="1541636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0" y="2336038"/>
            <a:ext cx="8967106" cy="6265491"/>
          </a:xfrm>
        </p:spPr>
        <p:txBody>
          <a:bodyPr/>
          <a:lstStyle/>
          <a:p>
            <a:r>
              <a:rPr lang="en-US" sz="2400" b="0" dirty="0">
                <a:latin typeface="+mn-lt"/>
              </a:rPr>
              <a:t>108 </a:t>
            </a:r>
            <a:r>
              <a:rPr lang="en-US" sz="2400" b="0" dirty="0" err="1">
                <a:latin typeface="+mn-lt"/>
              </a:rPr>
              <a:t>casos</a:t>
            </a:r>
            <a:r>
              <a:rPr lang="en-US" sz="2400" b="0" dirty="0">
                <a:latin typeface="+mn-lt"/>
              </a:rPr>
              <a:t>: 85 carcinomas </a:t>
            </a:r>
            <a:r>
              <a:rPr lang="en-US" sz="2400" b="0" dirty="0" err="1">
                <a:latin typeface="+mn-lt"/>
              </a:rPr>
              <a:t>serosos</a:t>
            </a:r>
            <a:r>
              <a:rPr lang="en-US" sz="2400" b="0" dirty="0">
                <a:latin typeface="+mn-lt"/>
              </a:rPr>
              <a:t> e 23 carcinomas </a:t>
            </a:r>
            <a:r>
              <a:rPr lang="en-US" sz="2400" b="0" dirty="0" err="1">
                <a:latin typeface="+mn-lt"/>
              </a:rPr>
              <a:t>mistos</a:t>
            </a:r>
            <a:r>
              <a:rPr lang="en-US" sz="2400" b="0" dirty="0">
                <a:latin typeface="+mn-lt"/>
              </a:rPr>
              <a:t> com </a:t>
            </a:r>
            <a:r>
              <a:rPr lang="en-US" sz="2400" b="0" dirty="0" err="1">
                <a:latin typeface="+mn-lt"/>
              </a:rPr>
              <a:t>componente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seroso</a:t>
            </a:r>
            <a:r>
              <a:rPr lang="en-US" sz="2400" b="0" dirty="0">
                <a:latin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HER2 IHQ (</a:t>
            </a:r>
            <a:r>
              <a:rPr lang="en-US" sz="2400" b="0" dirty="0" err="1">
                <a:latin typeface="+mn-lt"/>
              </a:rPr>
              <a:t>Herceptest</a:t>
            </a:r>
            <a:r>
              <a:rPr lang="en-US" sz="2400" b="0" dirty="0">
                <a:latin typeface="+mn-lt"/>
              </a:rPr>
              <a:t>, </a:t>
            </a:r>
            <a:r>
              <a:rPr lang="en-US" sz="2400" b="0" dirty="0" err="1">
                <a:latin typeface="+mn-lt"/>
              </a:rPr>
              <a:t>Dako</a:t>
            </a:r>
            <a:r>
              <a:rPr lang="en-US" sz="2400" b="0" dirty="0">
                <a:latin typeface="+mn-lt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HER2 FISH </a:t>
            </a:r>
            <a:r>
              <a:rPr lang="en-US" sz="2400" b="0" dirty="0" err="1">
                <a:latin typeface="+mn-lt"/>
              </a:rPr>
              <a:t>em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casos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duvidosos</a:t>
            </a:r>
            <a:r>
              <a:rPr lang="en-US" sz="2400" b="0" dirty="0">
                <a:latin typeface="+mn-lt"/>
              </a:rPr>
              <a:t> (</a:t>
            </a:r>
            <a:r>
              <a:rPr lang="en-US" sz="2400" b="0" dirty="0" err="1">
                <a:latin typeface="+mn-lt"/>
              </a:rPr>
              <a:t>escore</a:t>
            </a:r>
            <a:r>
              <a:rPr lang="en-US" sz="2400" b="0" dirty="0">
                <a:latin typeface="+mn-lt"/>
              </a:rPr>
              <a:t> 2) e </a:t>
            </a:r>
            <a:r>
              <a:rPr lang="en-US" sz="2400" b="0" dirty="0" err="1">
                <a:latin typeface="+mn-lt"/>
              </a:rPr>
              <a:t>em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alguns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casos</a:t>
            </a:r>
            <a:r>
              <a:rPr lang="en-US" sz="2400" b="0" dirty="0">
                <a:latin typeface="+mn-lt"/>
              </a:rPr>
              <a:t> HER2 0, 1 e 3+  (</a:t>
            </a:r>
            <a:r>
              <a:rPr lang="en-US" sz="2400" b="0" dirty="0" err="1">
                <a:latin typeface="+mn-lt"/>
              </a:rPr>
              <a:t>PathVysion</a:t>
            </a:r>
            <a:r>
              <a:rPr lang="en-US" sz="2400" b="0" dirty="0">
                <a:latin typeface="+mn-lt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 err="1">
                <a:latin typeface="+mn-lt"/>
              </a:rPr>
              <a:t>Escores</a:t>
            </a:r>
            <a:r>
              <a:rPr lang="en-US" sz="2400" b="0" dirty="0">
                <a:latin typeface="+mn-lt"/>
              </a:rPr>
              <a:t> de IHQ </a:t>
            </a:r>
            <a:r>
              <a:rPr lang="en-US" sz="2400" b="0" dirty="0" err="1">
                <a:latin typeface="+mn-lt"/>
              </a:rPr>
              <a:t>baseados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nos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b="0" dirty="0" err="1">
                <a:latin typeface="+mn-lt"/>
              </a:rPr>
              <a:t>critérios</a:t>
            </a:r>
            <a:r>
              <a:rPr lang="en-US" sz="2400" b="0" dirty="0">
                <a:latin typeface="+mn-lt"/>
              </a:rPr>
              <a:t> de cancer de mama (ASCO/CAP, 2007)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 err="1">
                <a:latin typeface="+mn-lt"/>
              </a:rPr>
              <a:t>Amplificação</a:t>
            </a:r>
            <a:r>
              <a:rPr lang="en-US" sz="2400" b="0" dirty="0">
                <a:latin typeface="+mn-lt"/>
              </a:rPr>
              <a:t> de HER-2: HER2/CEP17 </a:t>
            </a:r>
            <a:r>
              <a:rPr lang="pt-BR" sz="2400" b="0" i="0" u="none" strike="noStrike" dirty="0">
                <a:effectLst/>
                <a:latin typeface="Google Sans"/>
              </a:rPr>
              <a:t>≥ 2.0</a:t>
            </a:r>
            <a:endParaRPr lang="pt-BR" sz="2400" b="0" dirty="0">
              <a:latin typeface="Google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b="0" dirty="0">
                <a:latin typeface="Google Sans"/>
              </a:rPr>
              <a:t>Concordância IHQ-FISH: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chemeClr val="tx2"/>
                </a:solidFill>
              </a:rPr>
              <a:t>Todos os casos de IHQ: 81%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chemeClr val="tx2"/>
                </a:solidFill>
              </a:rPr>
              <a:t>Excluindo escore 2+: 86% </a:t>
            </a:r>
            <a:endParaRPr lang="en-US" sz="2400" b="0" dirty="0">
              <a:solidFill>
                <a:schemeClr val="tx2"/>
              </a:solidFill>
            </a:endParaRPr>
          </a:p>
          <a:p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24CC672-E74A-000B-699A-ED812E2CEDD0}"/>
              </a:ext>
            </a:extLst>
          </p:cNvPr>
          <p:cNvSpPr txBox="1">
            <a:spLocks/>
          </p:cNvSpPr>
          <p:nvPr/>
        </p:nvSpPr>
        <p:spPr>
          <a:xfrm>
            <a:off x="498150" y="387148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4800" dirty="0"/>
              <a:t>HER-2 em carcinomas endometriais</a:t>
            </a:r>
          </a:p>
        </p:txBody>
      </p:sp>
      <p:pic>
        <p:nvPicPr>
          <p:cNvPr id="9" name="Imagem 8" descr="Interface gráfica do usuário, Texto, Aplicativo, Carta, Email&#10;&#10;Descrição gerada automaticamente">
            <a:extLst>
              <a:ext uri="{FF2B5EF4-FFF2-40B4-BE49-F238E27FC236}">
                <a16:creationId xmlns:a16="http://schemas.microsoft.com/office/drawing/2014/main" id="{F1FB7827-7EDF-699D-276E-8F246A68C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14" y="2694625"/>
            <a:ext cx="8321111" cy="2613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36DA1F9-1968-459C-DE39-663981A270B1}"/>
              </a:ext>
            </a:extLst>
          </p:cNvPr>
          <p:cNvSpPr txBox="1"/>
          <p:nvPr/>
        </p:nvSpPr>
        <p:spPr>
          <a:xfrm>
            <a:off x="815278" y="9463815"/>
            <a:ext cx="1224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Reporting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Carcinoma: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Practical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Recommendations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Immunohistochemistry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Fluorescent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Situ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Hybridization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Proceedings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ISGyP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Companion Society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Session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2020 USCAP Annual Meeting.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2021 Jan;40(1):17-23.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10.1097/PGP.0000000000000711.;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Carcinoma: Time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Standardized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Practice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to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Meet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Clinical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Demand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Arch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Lab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Med. 2021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Jun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1;145(6):687-691.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10.5858/arpa.2020-0207-RA. PMID: 32649220.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4D3F3EC5-4E2D-B7C0-8DB9-A651E3771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pic>
        <p:nvPicPr>
          <p:cNvPr id="12" name="Imagem 1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F4B448B-2F05-D7A6-5464-1B8B2B6E6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945" y="5981105"/>
            <a:ext cx="6523647" cy="2620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66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94370B6-5081-6983-7814-9DF5097AD98A}"/>
              </a:ext>
            </a:extLst>
          </p:cNvPr>
          <p:cNvSpPr txBox="1">
            <a:spLocks/>
          </p:cNvSpPr>
          <p:nvPr/>
        </p:nvSpPr>
        <p:spPr>
          <a:xfrm>
            <a:off x="0" y="347493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4800" dirty="0"/>
              <a:t>HER-2 em carcinomas endometriais</a:t>
            </a:r>
          </a:p>
        </p:txBody>
      </p: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117F43C5-1EAE-1430-BFEA-34A182585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77" y="2067447"/>
            <a:ext cx="8448185" cy="194382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41D4085-5429-8AF4-4619-1223F2F56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802" y="4193642"/>
            <a:ext cx="4689733" cy="146554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554B2120-B183-79E9-1747-A90A36F6C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1239" y="2502759"/>
            <a:ext cx="8697774" cy="1216131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6407D8A-002F-E5EF-A06B-94E07575C0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05786" y="3733198"/>
            <a:ext cx="2041611" cy="18166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2F61858-4D00-D736-5889-2CE2CF864B97}"/>
              </a:ext>
            </a:extLst>
          </p:cNvPr>
          <p:cNvSpPr txBox="1"/>
          <p:nvPr/>
        </p:nvSpPr>
        <p:spPr>
          <a:xfrm>
            <a:off x="677527" y="9463815"/>
            <a:ext cx="133782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Rottmann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Snir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OL, Wu X, Wong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Hui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Santin AD, Buza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gynecologic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carcinosarcomas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tumor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stratification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potential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targeted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therapy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Mod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2020 Jan;33(1):118-127.</a:t>
            </a:r>
          </a:p>
          <a:p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Guzzo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Bellone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Buza N, Hui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Carrara L,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Varughese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J, Cocco E, Betti M, Todeschini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Gasparrini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Schwartz PE, Rutherford TJ,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Angioli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Pecorelli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Santin AD. HER2/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neu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as a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potential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target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immunotherapy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gynecologic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carcinosarcomas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2012 May;31(3):211-21..</a:t>
            </a:r>
            <a:endParaRPr lang="en-US" sz="8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0" name="Espaço Reservado para Texto 5">
            <a:extLst>
              <a:ext uri="{FF2B5EF4-FFF2-40B4-BE49-F238E27FC236}">
                <a16:creationId xmlns:a16="http://schemas.microsoft.com/office/drawing/2014/main" id="{BFA9B79A-0AEA-C1C8-E019-89470A2B4E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068" y="4152166"/>
            <a:ext cx="8291694" cy="62654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+mn-lt"/>
              </a:rPr>
              <a:t>2012: </a:t>
            </a:r>
            <a:r>
              <a:rPr lang="en-US" sz="2400" b="0" dirty="0" err="1">
                <a:latin typeface="+mn-lt"/>
              </a:rPr>
              <a:t>estudo</a:t>
            </a:r>
            <a:r>
              <a:rPr lang="en-US" sz="2400" b="0" dirty="0">
                <a:latin typeface="+mn-lt"/>
              </a:rPr>
              <a:t> com </a:t>
            </a:r>
            <a:r>
              <a:rPr lang="en-US" sz="2400" b="0" dirty="0" err="1">
                <a:latin typeface="+mn-lt"/>
              </a:rPr>
              <a:t>cultura</a:t>
            </a:r>
            <a:r>
              <a:rPr lang="en-US" sz="2400" b="0" dirty="0">
                <a:latin typeface="+mn-lt"/>
              </a:rPr>
              <a:t> </a:t>
            </a:r>
            <a:r>
              <a:rPr lang="en-US" sz="2400" dirty="0"/>
              <a:t>in vitro de </a:t>
            </a:r>
            <a:r>
              <a:rPr lang="en-US" sz="2400" dirty="0" err="1"/>
              <a:t>células</a:t>
            </a:r>
            <a:r>
              <a:rPr lang="en-US" sz="2400" dirty="0"/>
              <a:t> de </a:t>
            </a:r>
            <a:r>
              <a:rPr lang="en-US" sz="2400" dirty="0" err="1"/>
              <a:t>carcinossarcomas</a:t>
            </a:r>
            <a:r>
              <a:rPr lang="en-US" sz="2400" dirty="0"/>
              <a:t> </a:t>
            </a:r>
            <a:r>
              <a:rPr lang="en-US" sz="2400" dirty="0" err="1"/>
              <a:t>primários</a:t>
            </a:r>
            <a:r>
              <a:rPr lang="en-US" sz="2400" dirty="0"/>
              <a:t> de </a:t>
            </a:r>
            <a:r>
              <a:rPr lang="en-US" sz="2400" dirty="0" err="1"/>
              <a:t>útero</a:t>
            </a:r>
            <a:r>
              <a:rPr lang="en-US" sz="2400" dirty="0"/>
              <a:t> e </a:t>
            </a:r>
            <a:r>
              <a:rPr lang="en-US" sz="2400" dirty="0" err="1"/>
              <a:t>ovário</a:t>
            </a:r>
            <a:r>
              <a:rPr lang="en-US" sz="2400" b="0" dirty="0">
                <a:latin typeface="+mn-lt"/>
              </a:rPr>
              <a:t>  </a:t>
            </a:r>
            <a:r>
              <a:rPr lang="en-US" sz="2400" b="0" dirty="0">
                <a:latin typeface="+mn-lt"/>
                <a:sym typeface="Wingdings" pitchFamily="2" charset="2"/>
              </a:rPr>
              <a:t> </a:t>
            </a:r>
            <a:r>
              <a:rPr lang="en-US" sz="2400" b="0" dirty="0" err="1">
                <a:latin typeface="+mn-lt"/>
                <a:sym typeface="Wingdings" pitchFamily="2" charset="2"/>
              </a:rPr>
              <a:t>primeira</a:t>
            </a:r>
            <a:r>
              <a:rPr lang="en-US" sz="2400" b="0" dirty="0">
                <a:latin typeface="+mn-lt"/>
                <a:sym typeface="Wingdings" pitchFamily="2" charset="2"/>
              </a:rPr>
              <a:t> </a:t>
            </a:r>
            <a:r>
              <a:rPr lang="en-US" sz="2400" b="0" dirty="0" err="1">
                <a:latin typeface="+mn-lt"/>
                <a:sym typeface="Wingdings" pitchFamily="2" charset="2"/>
              </a:rPr>
              <a:t>demonstração</a:t>
            </a:r>
            <a:r>
              <a:rPr lang="en-US" sz="2400" b="0" dirty="0">
                <a:latin typeface="+mn-lt"/>
                <a:sym typeface="Wingdings" pitchFamily="2" charset="2"/>
              </a:rPr>
              <a:t> de </a:t>
            </a:r>
            <a:r>
              <a:rPr lang="en-US" sz="2400" b="0" dirty="0" err="1">
                <a:latin typeface="+mn-lt"/>
                <a:sym typeface="Wingdings" pitchFamily="2" charset="2"/>
              </a:rPr>
              <a:t>potencial</a:t>
            </a:r>
            <a:r>
              <a:rPr lang="en-US" sz="2400" b="0" dirty="0">
                <a:latin typeface="+mn-lt"/>
                <a:sym typeface="Wingdings" pitchFamily="2" charset="2"/>
              </a:rPr>
              <a:t> </a:t>
            </a:r>
            <a:r>
              <a:rPr lang="en-US" sz="2400" b="0" dirty="0" err="1">
                <a:latin typeface="+mn-lt"/>
                <a:sym typeface="Wingdings" pitchFamily="2" charset="2"/>
              </a:rPr>
              <a:t>uso</a:t>
            </a:r>
            <a:r>
              <a:rPr lang="en-US" sz="2400" b="0" dirty="0">
                <a:latin typeface="+mn-lt"/>
                <a:sym typeface="Wingdings" pitchFamily="2" charset="2"/>
              </a:rPr>
              <a:t> </a:t>
            </a:r>
            <a:r>
              <a:rPr lang="en-US" sz="2400" b="0" dirty="0" err="1">
                <a:latin typeface="+mn-lt"/>
                <a:sym typeface="Wingdings" pitchFamily="2" charset="2"/>
              </a:rPr>
              <a:t>terapêutico</a:t>
            </a:r>
            <a:r>
              <a:rPr lang="en-US" sz="2400" b="0" dirty="0">
                <a:latin typeface="+mn-lt"/>
                <a:sym typeface="Wingdings" pitchFamily="2" charset="2"/>
              </a:rPr>
              <a:t> de </a:t>
            </a:r>
            <a:r>
              <a:rPr lang="en-US" sz="2400" b="0" dirty="0" err="1">
                <a:latin typeface="+mn-lt"/>
                <a:sym typeface="Wingdings" pitchFamily="2" charset="2"/>
              </a:rPr>
              <a:t>trastuzumabe</a:t>
            </a:r>
            <a:endParaRPr lang="en-US" sz="2400" b="0" dirty="0">
              <a:latin typeface="+mn-lt"/>
              <a:sym typeface="Wingdings" pitchFamily="2" charset="2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>
              <a:sym typeface="Wingdings" pitchFamily="2" charset="2"/>
            </a:endParaRP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+mn-lt"/>
                <a:sym typeface="Wingdings" pitchFamily="2" charset="2"/>
              </a:rPr>
              <a:t>2020: </a:t>
            </a:r>
            <a:r>
              <a:rPr lang="en-US" sz="2400" b="0" dirty="0">
                <a:latin typeface="+mn-lt"/>
                <a:sym typeface="Wingdings" pitchFamily="2" charset="2"/>
              </a:rPr>
              <a:t>80 </a:t>
            </a:r>
            <a:r>
              <a:rPr lang="en-US" sz="2400" b="0" dirty="0" err="1">
                <a:latin typeface="+mn-lt"/>
                <a:sym typeface="Wingdings" pitchFamily="2" charset="2"/>
              </a:rPr>
              <a:t>pacientes</a:t>
            </a:r>
            <a:r>
              <a:rPr lang="en-US" sz="2400" b="0" dirty="0">
                <a:latin typeface="+mn-lt"/>
                <a:sym typeface="Wingdings" pitchFamily="2" charset="2"/>
              </a:rPr>
              <a:t> (65 </a:t>
            </a:r>
            <a:r>
              <a:rPr lang="en-US" sz="2400" b="0" dirty="0" err="1">
                <a:latin typeface="+mn-lt"/>
                <a:sym typeface="Wingdings" pitchFamily="2" charset="2"/>
              </a:rPr>
              <a:t>uterinos</a:t>
            </a:r>
            <a:r>
              <a:rPr lang="en-US" sz="2400" b="0" dirty="0">
                <a:latin typeface="+mn-lt"/>
                <a:sym typeface="Wingdings" pitchFamily="2" charset="2"/>
              </a:rPr>
              <a:t> e 15 </a:t>
            </a:r>
            <a:r>
              <a:rPr lang="en-US" sz="2400" b="0" dirty="0" err="1">
                <a:latin typeface="+mn-lt"/>
                <a:sym typeface="Wingdings" pitchFamily="2" charset="2"/>
              </a:rPr>
              <a:t>tubo-ovarianos</a:t>
            </a:r>
            <a:r>
              <a:rPr lang="en-US" sz="2400" b="0" dirty="0">
                <a:latin typeface="+mn-lt"/>
                <a:sym typeface="Wingdings" pitchFamily="2" charset="2"/>
              </a:rPr>
              <a:t>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 err="1">
                <a:latin typeface="+mn-lt"/>
                <a:sym typeface="Wingdings" pitchFamily="2" charset="2"/>
              </a:rPr>
              <a:t>Componente</a:t>
            </a:r>
            <a:r>
              <a:rPr lang="en-US" sz="2400" b="0" dirty="0">
                <a:latin typeface="+mn-lt"/>
                <a:sym typeface="Wingdings" pitchFamily="2" charset="2"/>
              </a:rPr>
              <a:t> </a:t>
            </a:r>
            <a:r>
              <a:rPr lang="en-US" sz="2400" b="0" dirty="0" err="1">
                <a:latin typeface="+mn-lt"/>
                <a:sym typeface="Wingdings" pitchFamily="2" charset="2"/>
              </a:rPr>
              <a:t>carcinomatoso</a:t>
            </a:r>
            <a:r>
              <a:rPr lang="en-US" sz="2400" b="0" dirty="0">
                <a:latin typeface="+mn-lt"/>
                <a:sym typeface="Wingdings" pitchFamily="2" charset="2"/>
              </a:rPr>
              <a:t>: 13-1</a:t>
            </a:r>
            <a:r>
              <a:rPr lang="en-US" sz="2400" dirty="0">
                <a:sym typeface="Wingdings" pitchFamily="2" charset="2"/>
              </a:rPr>
              <a:t>6% HER2(+)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ym typeface="Wingdings" pitchFamily="2" charset="2"/>
              </a:rPr>
              <a:t>Componente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sarcomatoso</a:t>
            </a:r>
            <a:r>
              <a:rPr lang="en-US" sz="2400" dirty="0">
                <a:sym typeface="Wingdings" pitchFamily="2" charset="2"/>
              </a:rPr>
              <a:t>: 5 </a:t>
            </a:r>
            <a:r>
              <a:rPr lang="en-US" sz="2400" dirty="0" err="1">
                <a:sym typeface="Wingdings" pitchFamily="2" charset="2"/>
              </a:rPr>
              <a:t>casos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escore</a:t>
            </a:r>
            <a:r>
              <a:rPr lang="en-US" sz="2400" dirty="0">
                <a:sym typeface="Wingdings" pitchFamily="2" charset="2"/>
              </a:rPr>
              <a:t> 2+ com FISH </a:t>
            </a:r>
            <a:r>
              <a:rPr lang="en-US" sz="2400" dirty="0" err="1">
                <a:sym typeface="Wingdings" pitchFamily="2" charset="2"/>
              </a:rPr>
              <a:t>amplificado</a:t>
            </a:r>
            <a:r>
              <a:rPr lang="en-US" sz="2400" dirty="0">
                <a:sym typeface="Wingdings" pitchFamily="2" charset="2"/>
              </a:rPr>
              <a:t> </a:t>
            </a:r>
            <a:endParaRPr lang="en-US" sz="2400" b="0" dirty="0">
              <a:latin typeface="+mn-lt"/>
            </a:endParaRPr>
          </a:p>
          <a:p>
            <a:endParaRPr lang="pt-BR" dirty="0"/>
          </a:p>
        </p:txBody>
      </p:sp>
      <p:pic>
        <p:nvPicPr>
          <p:cNvPr id="21" name="Imagem 20" descr="Ícone&#10;&#10;Descrição gerada automaticamente">
            <a:extLst>
              <a:ext uri="{FF2B5EF4-FFF2-40B4-BE49-F238E27FC236}">
                <a16:creationId xmlns:a16="http://schemas.microsoft.com/office/drawing/2014/main" id="{A16CAA19-E9E4-2A58-CC0C-D08328A41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pic>
        <p:nvPicPr>
          <p:cNvPr id="3" name="Imagem 2" descr="Uma imagem contendo em pé, comida, segurando, marrom&#10;&#10;Descrição gerada automaticamente">
            <a:extLst>
              <a:ext uri="{FF2B5EF4-FFF2-40B4-BE49-F238E27FC236}">
                <a16:creationId xmlns:a16="http://schemas.microsoft.com/office/drawing/2014/main" id="{5837A27B-8399-152F-1EF6-D92F084E8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85" y="4152166"/>
            <a:ext cx="6981112" cy="5219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279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0C0003EF-4B6E-7440-2B4F-74D5149BB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11" y="268762"/>
            <a:ext cx="7195437" cy="2964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52F835D4-9599-5CB6-E91F-670105892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4220" y="660649"/>
            <a:ext cx="7035726" cy="2572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365ABA6-3218-FDF3-4D95-B4C88F1F9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68" y="3540025"/>
            <a:ext cx="8346922" cy="6134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Interface gráfica do usuário, Gráfico&#10;&#10;Descrição gerada automaticamente">
            <a:extLst>
              <a:ext uri="{FF2B5EF4-FFF2-40B4-BE49-F238E27FC236}">
                <a16:creationId xmlns:a16="http://schemas.microsoft.com/office/drawing/2014/main" id="{E568DB8A-91A0-3A94-7288-2BFC998EC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154" y="4162140"/>
            <a:ext cx="8406503" cy="4872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8EFE5DF6-AF1D-EE28-2890-BA597D4FA1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6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360469"/>
            <a:ext cx="16725900" cy="6265491"/>
          </a:xfrm>
        </p:spPr>
        <p:txBody>
          <a:bodyPr/>
          <a:lstStyle/>
          <a:p>
            <a:r>
              <a:rPr lang="en-US" sz="3200" b="1" dirty="0">
                <a:latin typeface="+mn-lt"/>
              </a:rPr>
              <a:t>Guidelines NCCN, 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latin typeface="+mn-lt"/>
            </a:endParaRPr>
          </a:p>
          <a:p>
            <a:endParaRPr lang="en-US" sz="2800" b="0" dirty="0">
              <a:latin typeface="+mn-lt"/>
            </a:endParaRPr>
          </a:p>
          <a:p>
            <a:pPr algn="ctr"/>
            <a:r>
              <a:rPr lang="en-US" sz="3200" b="0" dirty="0">
                <a:latin typeface="+mn-lt"/>
              </a:rPr>
              <a:t>Regime de </a:t>
            </a:r>
            <a:r>
              <a:rPr lang="en-US" sz="3200" b="0" dirty="0" err="1">
                <a:latin typeface="+mn-lt"/>
              </a:rPr>
              <a:t>preferência</a:t>
            </a:r>
            <a:r>
              <a:rPr lang="en-US" sz="3200" b="0" dirty="0">
                <a:latin typeface="+mn-lt"/>
              </a:rPr>
              <a:t> de QT para </a:t>
            </a:r>
            <a:r>
              <a:rPr lang="en-US" sz="3200" b="0" dirty="0" err="1">
                <a:latin typeface="+mn-lt"/>
              </a:rPr>
              <a:t>pacientes</a:t>
            </a:r>
            <a:r>
              <a:rPr lang="en-US" sz="3200" b="0" dirty="0">
                <a:latin typeface="+mn-lt"/>
              </a:rPr>
              <a:t> com carcinoma </a:t>
            </a:r>
            <a:r>
              <a:rPr lang="en-US" sz="3200" b="0" dirty="0" err="1">
                <a:latin typeface="+mn-lt"/>
              </a:rPr>
              <a:t>serosos</a:t>
            </a:r>
            <a:r>
              <a:rPr lang="en-US" sz="3200" b="0" dirty="0">
                <a:latin typeface="+mn-lt"/>
              </a:rPr>
              <a:t> e </a:t>
            </a:r>
            <a:r>
              <a:rPr lang="en-US" sz="3200" b="0" dirty="0" err="1">
                <a:latin typeface="+mn-lt"/>
              </a:rPr>
              <a:t>carcinossarcomas</a:t>
            </a:r>
            <a:r>
              <a:rPr lang="en-US" sz="3200" b="0" dirty="0">
                <a:latin typeface="+mn-lt"/>
              </a:rPr>
              <a:t> de </a:t>
            </a:r>
            <a:r>
              <a:rPr lang="en-US" sz="3200" b="0" dirty="0" err="1">
                <a:latin typeface="+mn-lt"/>
              </a:rPr>
              <a:t>endométrio</a:t>
            </a:r>
            <a:r>
              <a:rPr lang="en-US" sz="3200" b="0" dirty="0">
                <a:latin typeface="+mn-lt"/>
              </a:rPr>
              <a:t> HER-2 (+) </a:t>
            </a:r>
            <a:r>
              <a:rPr lang="en-US" sz="3200" b="0" dirty="0" err="1">
                <a:latin typeface="+mn-lt"/>
              </a:rPr>
              <a:t>em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estadiamentos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avançados</a:t>
            </a:r>
            <a:r>
              <a:rPr lang="en-US" sz="3200" b="0" dirty="0">
                <a:latin typeface="+mn-lt"/>
              </a:rPr>
              <a:t> (III/IV) or </a:t>
            </a:r>
            <a:r>
              <a:rPr lang="en-US" sz="3200" b="0" dirty="0" err="1">
                <a:latin typeface="+mn-lt"/>
              </a:rPr>
              <a:t>recorrentes</a:t>
            </a:r>
            <a:r>
              <a:rPr lang="en-US" sz="3200" b="0" dirty="0">
                <a:latin typeface="+mn-lt"/>
              </a:rPr>
              <a:t>:  </a:t>
            </a:r>
          </a:p>
          <a:p>
            <a:pPr algn="ctr"/>
            <a:endParaRPr lang="en-US" sz="3200" b="0" dirty="0">
              <a:latin typeface="+mn-lt"/>
            </a:endParaRPr>
          </a:p>
          <a:p>
            <a:pPr algn="ctr"/>
            <a:endParaRPr lang="en-US" sz="3200" b="0" dirty="0">
              <a:latin typeface="+mn-lt"/>
            </a:endParaRPr>
          </a:p>
          <a:p>
            <a:pPr algn="ctr"/>
            <a:r>
              <a:rPr lang="en-US" sz="4000" b="1" dirty="0" err="1">
                <a:latin typeface="+mn-lt"/>
              </a:rPr>
              <a:t>Carboplatina</a:t>
            </a:r>
            <a:r>
              <a:rPr lang="en-US" sz="4000" b="1" dirty="0">
                <a:latin typeface="+mn-lt"/>
              </a:rPr>
              <a:t>/ paclitaxel/ </a:t>
            </a:r>
            <a:r>
              <a:rPr lang="en-US" sz="4000" b="1" dirty="0" err="1">
                <a:latin typeface="+mn-lt"/>
              </a:rPr>
              <a:t>trastuzumabe</a:t>
            </a:r>
            <a:r>
              <a:rPr lang="en-US" sz="4000" b="1" dirty="0">
                <a:latin typeface="+mn-lt"/>
              </a:rPr>
              <a:t> </a:t>
            </a:r>
          </a:p>
          <a:p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52CA9A7-B309-FE9D-456C-F4994841F4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4" y="444909"/>
            <a:ext cx="11665975" cy="1216131"/>
          </a:xfrm>
        </p:spPr>
        <p:txBody>
          <a:bodyPr/>
          <a:lstStyle/>
          <a:p>
            <a:r>
              <a:rPr lang="pt-BR" sz="4800" b="1" dirty="0"/>
              <a:t>HER-2 em carcinomas endometriais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5249A5-B84E-7CD9-3058-BA04575BC249}"/>
              </a:ext>
            </a:extLst>
          </p:cNvPr>
          <p:cNvSpPr txBox="1"/>
          <p:nvPr/>
        </p:nvSpPr>
        <p:spPr>
          <a:xfrm>
            <a:off x="781050" y="9586925"/>
            <a:ext cx="122462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NCCN Clinical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Practice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Guidelines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in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Oncology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(NCCN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Guidelines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) –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Prevention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Treatment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Cancer-Related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Infections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.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  <a:latin typeface="Google Sans"/>
              </a:rPr>
              <a:t> 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2012;10:1412- 1445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Natl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Compr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Canc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Google Sans"/>
              </a:rPr>
              <a:t>Netw</a:t>
            </a:r>
            <a:r>
              <a:rPr lang="pt-BR" sz="800" b="0" i="0" u="none" strike="noStrike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C321315A-9410-2599-CCDC-772155727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726" y="2444276"/>
            <a:ext cx="2387600" cy="1104900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B127D5C8-92C6-5B4E-85D9-65BAD4F80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9" y="1498146"/>
            <a:ext cx="2757714" cy="4801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12FF3AA7-5ACC-1145-9C99-DBA667525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4" y="444909"/>
            <a:ext cx="11665975" cy="1216131"/>
          </a:xfrm>
        </p:spPr>
        <p:txBody>
          <a:bodyPr/>
          <a:lstStyle/>
          <a:p>
            <a:r>
              <a:rPr lang="pt-BR" sz="4800" dirty="0"/>
              <a:t>Linha do tempo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093215-AAAB-10F7-1078-E2E60EBACC78}"/>
              </a:ext>
            </a:extLst>
          </p:cNvPr>
          <p:cNvSpPr txBox="1"/>
          <p:nvPr/>
        </p:nvSpPr>
        <p:spPr>
          <a:xfrm>
            <a:off x="596412" y="9476791"/>
            <a:ext cx="1224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Reporting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Carcinoma: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Practical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Recommendations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Immunohistochemistry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Fluorescent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Situ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Hybridization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Proceedings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ISGyP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Companion Society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Session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2020 USCAP Annual Meeting.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2021 Jan;40(1):17-23.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10.1097/PGP.0000000000000711.;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Carcinoma: Time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Standardized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Practice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to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Meet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Clinical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Demand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Arch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Lab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Med. 2021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Jun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1;145(6):687-691.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10.5858/arpa.2020-0207-RA. PMID: 32649220.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504FD3D-85C8-E7B8-5261-325A76CF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12" y="5192215"/>
            <a:ext cx="17095176" cy="762925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3FE4D4E-4259-A8FB-09E5-88691C11CC56}"/>
              </a:ext>
            </a:extLst>
          </p:cNvPr>
          <p:cNvSpPr txBox="1"/>
          <p:nvPr/>
        </p:nvSpPr>
        <p:spPr>
          <a:xfrm>
            <a:off x="247432" y="2643079"/>
            <a:ext cx="243828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Trastuzumabe aprovado para câncer de mama </a:t>
            </a:r>
          </a:p>
        </p:txBody>
      </p:sp>
      <p:sp>
        <p:nvSpPr>
          <p:cNvPr id="16" name="Seta para Baixo 15">
            <a:extLst>
              <a:ext uri="{FF2B5EF4-FFF2-40B4-BE49-F238E27FC236}">
                <a16:creationId xmlns:a16="http://schemas.microsoft.com/office/drawing/2014/main" id="{D7E18138-9C8A-E106-9C88-6638DBDBE864}"/>
              </a:ext>
            </a:extLst>
          </p:cNvPr>
          <p:cNvSpPr/>
          <p:nvPr/>
        </p:nvSpPr>
        <p:spPr>
          <a:xfrm>
            <a:off x="1174936" y="3976082"/>
            <a:ext cx="530164" cy="12161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EAF86D7-2B4E-F074-972B-98502B8B0368}"/>
              </a:ext>
            </a:extLst>
          </p:cNvPr>
          <p:cNvSpPr txBox="1"/>
          <p:nvPr/>
        </p:nvSpPr>
        <p:spPr>
          <a:xfrm>
            <a:off x="9296147" y="7690737"/>
            <a:ext cx="394703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GOG 181B trial</a:t>
            </a:r>
          </a:p>
          <a:p>
            <a:pPr algn="ctr"/>
            <a:r>
              <a:rPr lang="pt-BR" sz="2400" dirty="0"/>
              <a:t>Trastuzumabe como agente único em câncer endometrial</a:t>
            </a:r>
          </a:p>
        </p:txBody>
      </p:sp>
      <p:sp>
        <p:nvSpPr>
          <p:cNvPr id="18" name="Seta para Baixo 17">
            <a:extLst>
              <a:ext uri="{FF2B5EF4-FFF2-40B4-BE49-F238E27FC236}">
                <a16:creationId xmlns:a16="http://schemas.microsoft.com/office/drawing/2014/main" id="{AC63B1E6-F622-222A-FED6-6C536954F589}"/>
              </a:ext>
            </a:extLst>
          </p:cNvPr>
          <p:cNvSpPr/>
          <p:nvPr/>
        </p:nvSpPr>
        <p:spPr>
          <a:xfrm rot="10800000">
            <a:off x="10739502" y="6143887"/>
            <a:ext cx="530164" cy="13446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C5FF762-4322-A2D5-7681-1327F29CCCE3}"/>
              </a:ext>
            </a:extLst>
          </p:cNvPr>
          <p:cNvSpPr txBox="1"/>
          <p:nvPr/>
        </p:nvSpPr>
        <p:spPr>
          <a:xfrm>
            <a:off x="14519702" y="7460844"/>
            <a:ext cx="29115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Trastuzumabe melhora PFS e OS em carcinomas serosos de endométrio</a:t>
            </a:r>
          </a:p>
        </p:txBody>
      </p:sp>
      <p:sp>
        <p:nvSpPr>
          <p:cNvPr id="20" name="Seta para Baixo 19">
            <a:extLst>
              <a:ext uri="{FF2B5EF4-FFF2-40B4-BE49-F238E27FC236}">
                <a16:creationId xmlns:a16="http://schemas.microsoft.com/office/drawing/2014/main" id="{2BEE87A1-04A1-A016-0E49-59F43AB09F61}"/>
              </a:ext>
            </a:extLst>
          </p:cNvPr>
          <p:cNvSpPr/>
          <p:nvPr/>
        </p:nvSpPr>
        <p:spPr>
          <a:xfrm rot="10800000">
            <a:off x="16734295" y="6143886"/>
            <a:ext cx="530164" cy="11600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994CBCA-0BD4-E8E0-6403-4473F5A33C12}"/>
              </a:ext>
            </a:extLst>
          </p:cNvPr>
          <p:cNvSpPr txBox="1"/>
          <p:nvPr/>
        </p:nvSpPr>
        <p:spPr>
          <a:xfrm>
            <a:off x="8687174" y="3050711"/>
            <a:ext cx="338902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Trastuzumabe aprovado para câncer gástrico</a:t>
            </a:r>
          </a:p>
        </p:txBody>
      </p:sp>
      <p:sp>
        <p:nvSpPr>
          <p:cNvPr id="22" name="Seta para Baixo 21">
            <a:extLst>
              <a:ext uri="{FF2B5EF4-FFF2-40B4-BE49-F238E27FC236}">
                <a16:creationId xmlns:a16="http://schemas.microsoft.com/office/drawing/2014/main" id="{78F15E7B-7558-373C-E3C1-9A74AB7998DF}"/>
              </a:ext>
            </a:extLst>
          </p:cNvPr>
          <p:cNvSpPr/>
          <p:nvPr/>
        </p:nvSpPr>
        <p:spPr>
          <a:xfrm>
            <a:off x="10209338" y="3976082"/>
            <a:ext cx="530164" cy="12161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94297B0-043A-CCD1-0097-3368D6204FA1}"/>
              </a:ext>
            </a:extLst>
          </p:cNvPr>
          <p:cNvSpPr txBox="1"/>
          <p:nvPr/>
        </p:nvSpPr>
        <p:spPr>
          <a:xfrm>
            <a:off x="11007725" y="1676624"/>
            <a:ext cx="28722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Pertuzumabe aprovado para câncer de mama </a:t>
            </a:r>
          </a:p>
        </p:txBody>
      </p:sp>
      <p:sp>
        <p:nvSpPr>
          <p:cNvPr id="24" name="Seta para Baixo 23">
            <a:extLst>
              <a:ext uri="{FF2B5EF4-FFF2-40B4-BE49-F238E27FC236}">
                <a16:creationId xmlns:a16="http://schemas.microsoft.com/office/drawing/2014/main" id="{9542B2FC-B4C3-25F0-C85E-C0E24F76E10E}"/>
              </a:ext>
            </a:extLst>
          </p:cNvPr>
          <p:cNvSpPr/>
          <p:nvPr/>
        </p:nvSpPr>
        <p:spPr>
          <a:xfrm>
            <a:off x="12170467" y="3004446"/>
            <a:ext cx="530164" cy="21877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55C0BB8-2938-9098-56CA-FB403B16AE0F}"/>
              </a:ext>
            </a:extLst>
          </p:cNvPr>
          <p:cNvSpPr txBox="1"/>
          <p:nvPr/>
        </p:nvSpPr>
        <p:spPr>
          <a:xfrm>
            <a:off x="13104960" y="3046613"/>
            <a:ext cx="268083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T-DM1 aprovado para câncer de mama </a:t>
            </a:r>
          </a:p>
        </p:txBody>
      </p:sp>
      <p:sp>
        <p:nvSpPr>
          <p:cNvPr id="26" name="Seta para Baixo 25">
            <a:extLst>
              <a:ext uri="{FF2B5EF4-FFF2-40B4-BE49-F238E27FC236}">
                <a16:creationId xmlns:a16="http://schemas.microsoft.com/office/drawing/2014/main" id="{F22AB25F-EFEA-5244-4510-6440A7C6CC4E}"/>
              </a:ext>
            </a:extLst>
          </p:cNvPr>
          <p:cNvSpPr/>
          <p:nvPr/>
        </p:nvSpPr>
        <p:spPr>
          <a:xfrm rot="1741195">
            <a:off x="13096817" y="4321933"/>
            <a:ext cx="465070" cy="8212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EF2BB50-A621-0339-AB46-24B798FD8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207" y="6656482"/>
            <a:ext cx="6523647" cy="2620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agem 27" descr="Ícone&#10;&#10;Descrição gerada automaticamente">
            <a:extLst>
              <a:ext uri="{FF2B5EF4-FFF2-40B4-BE49-F238E27FC236}">
                <a16:creationId xmlns:a16="http://schemas.microsoft.com/office/drawing/2014/main" id="{64EBDDA4-CFBD-FE23-F89F-C6056B1C8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5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BAFB091C-5F9D-A7C7-D12F-68ECEAF27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1" y="430384"/>
            <a:ext cx="8529720" cy="2560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B16258FD-F90C-BDF6-6E5C-57E5A325F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60760"/>
            <a:ext cx="8855008" cy="1899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153175A-9052-05BB-5D0B-28AB5C8AE637}"/>
              </a:ext>
            </a:extLst>
          </p:cNvPr>
          <p:cNvSpPr txBox="1"/>
          <p:nvPr/>
        </p:nvSpPr>
        <p:spPr>
          <a:xfrm>
            <a:off x="5580620" y="3233930"/>
            <a:ext cx="71267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000000"/>
                </a:solidFill>
                <a:effectLst/>
              </a:rPr>
              <a:t>Baseado em modificação dos critérios  ASCO/CAP 2007 de mama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65B0975-EF15-E4EE-7F2E-C3C761892C66}"/>
              </a:ext>
            </a:extLst>
          </p:cNvPr>
          <p:cNvSpPr txBox="1"/>
          <p:nvPr/>
        </p:nvSpPr>
        <p:spPr>
          <a:xfrm>
            <a:off x="1004401" y="9463815"/>
            <a:ext cx="1224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Reporting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Carcinoma: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Practical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Recommendations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Immunohistochemistry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Fluorescent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Situ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Hybridization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Proceedings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ISGyP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Companion Society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Session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2020 USCAP Annual Meeting.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2021 Jan;40(1):17-23.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10.1097/PGP.0000000000000711.;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Carcinoma: Time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Standardized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Practice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to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Meet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Clinical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Demand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Arch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Lab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Med. 2021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Jun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1;145(6):687-691.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10.5858/arpa.2020-0207-RA. PMID: 32649220.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m 1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764E101-531B-2685-71E6-D90B849E2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818" y="3712148"/>
            <a:ext cx="14757147" cy="5573973"/>
          </a:xfrm>
          <a:prstGeom prst="rect">
            <a:avLst/>
          </a:prstGeom>
        </p:spPr>
      </p:pic>
      <p:pic>
        <p:nvPicPr>
          <p:cNvPr id="17" name="Imagem 16" descr="Ícone&#10;&#10;Descrição gerada automaticamente">
            <a:extLst>
              <a:ext uri="{FF2B5EF4-FFF2-40B4-BE49-F238E27FC236}">
                <a16:creationId xmlns:a16="http://schemas.microsoft.com/office/drawing/2014/main" id="{140DA1A1-DAFF-3F3A-A082-DB7FC4E45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0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765213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483124"/>
            <a:ext cx="16725900" cy="62654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Dados </a:t>
            </a:r>
            <a:r>
              <a:rPr lang="en-US" sz="3200" b="0" dirty="0" err="1">
                <a:latin typeface="+mn-lt"/>
              </a:rPr>
              <a:t>baseados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em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população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norueguesa</a:t>
            </a:r>
            <a:r>
              <a:rPr lang="en-US" sz="3200" b="0" dirty="0">
                <a:latin typeface="+mn-lt"/>
              </a:rPr>
              <a:t>: 790 </a:t>
            </a:r>
            <a:r>
              <a:rPr lang="en-US" sz="3200" b="0" dirty="0" err="1">
                <a:latin typeface="+mn-lt"/>
              </a:rPr>
              <a:t>casos</a:t>
            </a:r>
            <a:endParaRPr lang="en-US" sz="32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 err="1">
                <a:latin typeface="+mn-lt"/>
              </a:rPr>
              <a:t>Prevalência</a:t>
            </a:r>
            <a:r>
              <a:rPr lang="en-US" sz="3200" b="0" dirty="0">
                <a:latin typeface="+mn-lt"/>
              </a:rPr>
              <a:t> de HER-2 (+) </a:t>
            </a:r>
            <a:r>
              <a:rPr lang="en-US" sz="3200" b="0" dirty="0" err="1">
                <a:latin typeface="+mn-lt"/>
              </a:rPr>
              <a:t>por</a:t>
            </a:r>
            <a:r>
              <a:rPr lang="en-US" sz="3200" b="0" dirty="0">
                <a:latin typeface="+mn-lt"/>
              </a:rPr>
              <a:t> IHQ (</a:t>
            </a:r>
            <a:r>
              <a:rPr lang="en-US" sz="3200" b="0" dirty="0" err="1">
                <a:latin typeface="+mn-lt"/>
              </a:rPr>
              <a:t>Herceptest</a:t>
            </a:r>
            <a:r>
              <a:rPr lang="en-US" sz="3200" b="0" dirty="0">
                <a:latin typeface="+mn-lt"/>
              </a:rPr>
              <a:t>) </a:t>
            </a:r>
            <a:r>
              <a:rPr lang="en-US" sz="3200" b="0" dirty="0" err="1">
                <a:latin typeface="+mn-lt"/>
              </a:rPr>
              <a:t>em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diferentes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tipos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histológicos</a:t>
            </a:r>
            <a:r>
              <a:rPr lang="en-US" sz="3200" b="0" dirty="0">
                <a:latin typeface="+mn-lt"/>
              </a:rPr>
              <a:t>:  </a:t>
            </a:r>
          </a:p>
          <a:p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D3F7180A-D2B6-7F51-02ED-863910E0CF0D}"/>
              </a:ext>
            </a:extLst>
          </p:cNvPr>
          <p:cNvSpPr txBox="1">
            <a:spLocks/>
          </p:cNvSpPr>
          <p:nvPr/>
        </p:nvSpPr>
        <p:spPr>
          <a:xfrm>
            <a:off x="213360" y="180209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4800" b="1" dirty="0"/>
              <a:t>Alterações em HER-2 não são específicas de carcinomas serosos do endométrio </a:t>
            </a:r>
          </a:p>
        </p:txBody>
      </p:sp>
      <p:pic>
        <p:nvPicPr>
          <p:cNvPr id="9" name="Imagem 8" descr="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DF9DB9EA-E15E-9A58-B1A7-03E519181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707" y="5890253"/>
            <a:ext cx="4166938" cy="30961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0D4FA4F1-A435-C095-0D01-A3890BB48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612" y="4919471"/>
            <a:ext cx="1117600" cy="4066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4C8485AD-50B0-CA58-2301-8437E57BA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8859" y="4754881"/>
            <a:ext cx="914400" cy="4231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15CD9BE-0913-C93C-433B-F250FD2418B8}"/>
              </a:ext>
            </a:extLst>
          </p:cNvPr>
          <p:cNvSpPr txBox="1"/>
          <p:nvPr/>
        </p:nvSpPr>
        <p:spPr>
          <a:xfrm>
            <a:off x="781050" y="9586925"/>
            <a:ext cx="122462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</a:rPr>
              <a:t>Halle et al. Br J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</a:rPr>
              <a:t>. 2018 </a:t>
            </a:r>
            <a:r>
              <a:rPr lang="pt-BR" sz="800" dirty="0" err="1">
                <a:solidFill>
                  <a:schemeClr val="bg1">
                    <a:lumMod val="65000"/>
                  </a:schemeClr>
                </a:solidFill>
                <a:effectLst/>
              </a:rPr>
              <a:t>Feb</a:t>
            </a:r>
            <a:r>
              <a:rPr lang="pt-BR" sz="800" dirty="0">
                <a:solidFill>
                  <a:schemeClr val="bg1">
                    <a:lumMod val="65000"/>
                  </a:schemeClr>
                </a:solidFill>
                <a:effectLst/>
              </a:rPr>
              <a:t> 6; 118(3): 378–387.</a:t>
            </a:r>
          </a:p>
        </p:txBody>
      </p:sp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33115874-C3D8-0E5C-4FEA-61A36E0BB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2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E92052FD-3625-F859-D101-EE29054D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7" y="424027"/>
            <a:ext cx="9560059" cy="2172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Tabela&#10;&#10;Descrição gerada automaticamente">
            <a:extLst>
              <a:ext uri="{FF2B5EF4-FFF2-40B4-BE49-F238E27FC236}">
                <a16:creationId xmlns:a16="http://schemas.microsoft.com/office/drawing/2014/main" id="{CF3944E7-7900-896E-AD86-7C5DAA007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878" y="2962383"/>
            <a:ext cx="12988244" cy="5895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32675F-1A5C-01C4-9F83-02A9E7FA70F7}"/>
              </a:ext>
            </a:extLst>
          </p:cNvPr>
          <p:cNvSpPr txBox="1"/>
          <p:nvPr/>
        </p:nvSpPr>
        <p:spPr>
          <a:xfrm>
            <a:off x="653611" y="9223979"/>
            <a:ext cx="161896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Vermij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L,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Horeweg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N, Leon-Castillo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Rutten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TA,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Mileshkin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LR,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Mackay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HJ,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Leary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A, Powell ME, Singh N,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Crosbie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EJ,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Smit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VTHBM,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Creutzberg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CL, Bosse T. HER2 Status in High-Risk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(PORTEC-3):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Relationship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with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Histotype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Molecular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Classification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Clinical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Outcomes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(Basel). 2020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Dec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25;13(1):44.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10.3390/cancers13010044. PMID: 33375706; PMCID: PMC7795222.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30F6FECB-8AAF-FBEE-5F68-958B6CB11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2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42D09B9F-99A7-C56F-41DA-9B84B4AA1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97" y="424027"/>
            <a:ext cx="9560059" cy="2172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Tabela&#10;&#10;Descrição gerada automaticamente">
            <a:extLst>
              <a:ext uri="{FF2B5EF4-FFF2-40B4-BE49-F238E27FC236}">
                <a16:creationId xmlns:a16="http://schemas.microsoft.com/office/drawing/2014/main" id="{74011A3B-7DC0-7386-2304-FA18A8C4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40" y="3756621"/>
            <a:ext cx="9111564" cy="3933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Quadro 9">
            <a:extLst>
              <a:ext uri="{FF2B5EF4-FFF2-40B4-BE49-F238E27FC236}">
                <a16:creationId xmlns:a16="http://schemas.microsoft.com/office/drawing/2014/main" id="{63F821B0-A3B9-FFC1-6C26-C9DD23875B2C}"/>
              </a:ext>
            </a:extLst>
          </p:cNvPr>
          <p:cNvSpPr/>
          <p:nvPr/>
        </p:nvSpPr>
        <p:spPr>
          <a:xfrm>
            <a:off x="7055167" y="5398814"/>
            <a:ext cx="1214492" cy="386444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Imagem 10" descr="Interface gráfica do usuário, Gráfico&#10;&#10;Descrição gerada automaticamente">
            <a:extLst>
              <a:ext uri="{FF2B5EF4-FFF2-40B4-BE49-F238E27FC236}">
                <a16:creationId xmlns:a16="http://schemas.microsoft.com/office/drawing/2014/main" id="{2FD54F09-2AA4-78C5-6E9B-B2EB37D42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2215" y="2725494"/>
            <a:ext cx="8577045" cy="5995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DA56D14-4DD0-A80F-006C-4FCB1F6F2659}"/>
              </a:ext>
            </a:extLst>
          </p:cNvPr>
          <p:cNvSpPr txBox="1"/>
          <p:nvPr/>
        </p:nvSpPr>
        <p:spPr>
          <a:xfrm>
            <a:off x="803141" y="9463815"/>
            <a:ext cx="1224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Vermij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L,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Horeweg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N, Leon-Castillo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Rutten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TA,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Mileshkin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LR,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Mackay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HJ,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Leary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A, Powell ME, Singh N,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Crosbie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EJ,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Smit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VTHBM,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Creutzberg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CL, Bosse T. HER2 Status in High-Risk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(PORTEC-3):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Relationship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with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Histotype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Molecular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Classification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Clinical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Outcomes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(Basel). 2020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Dec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25;13(1):44.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10.3390/cancers13010044. PMID: 33375706; PMCID: PMC7795222.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4A3BADEF-3CD0-7A14-528B-7A0A2AB2D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pic>
        <p:nvPicPr>
          <p:cNvPr id="14" name="Imagem 1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24D8640-A5F0-9F50-3E87-DA61C72CD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713" y="2496940"/>
            <a:ext cx="12096287" cy="6668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7E85E98A-2565-5932-2CB4-D0CD5905A29A}"/>
              </a:ext>
            </a:extLst>
          </p:cNvPr>
          <p:cNvSpPr txBox="1"/>
          <p:nvPr/>
        </p:nvSpPr>
        <p:spPr>
          <a:xfrm>
            <a:off x="2029968" y="7045323"/>
            <a:ext cx="13880592" cy="2293838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 b="1"/>
            </a:lvl1pPr>
          </a:lstStyle>
          <a:p>
            <a:endParaRPr lang="en-GB" sz="3600" dirty="0">
              <a:solidFill>
                <a:schemeClr val="bg1"/>
              </a:solidFill>
            </a:endParaRPr>
          </a:p>
          <a:p>
            <a:endParaRPr lang="en-GB" sz="36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HER2 (+): 94% </a:t>
            </a:r>
            <a:r>
              <a:rPr lang="en-GB" sz="2800" dirty="0" err="1">
                <a:solidFill>
                  <a:schemeClr val="bg1"/>
                </a:solidFill>
              </a:rPr>
              <a:t>têm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mutação</a:t>
            </a:r>
            <a:r>
              <a:rPr lang="en-GB" sz="2800" dirty="0">
                <a:solidFill>
                  <a:schemeClr val="bg1"/>
                </a:solidFill>
              </a:rPr>
              <a:t> em TP53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“Alto </a:t>
            </a:r>
            <a:r>
              <a:rPr lang="en-GB" sz="2800" dirty="0" err="1">
                <a:solidFill>
                  <a:schemeClr val="bg1"/>
                </a:solidFill>
              </a:rPr>
              <a:t>número</a:t>
            </a:r>
            <a:r>
              <a:rPr lang="en-GB" sz="2800" dirty="0">
                <a:solidFill>
                  <a:schemeClr val="bg1"/>
                </a:solidFill>
              </a:rPr>
              <a:t> de </a:t>
            </a:r>
            <a:r>
              <a:rPr lang="en-GB" sz="2800" dirty="0" err="1">
                <a:solidFill>
                  <a:schemeClr val="bg1"/>
                </a:solidFill>
              </a:rPr>
              <a:t>cópias</a:t>
            </a:r>
            <a:r>
              <a:rPr lang="en-GB" sz="2800" dirty="0">
                <a:solidFill>
                  <a:schemeClr val="bg1"/>
                </a:solidFill>
              </a:rPr>
              <a:t>/ TP53 </a:t>
            </a:r>
            <a:r>
              <a:rPr lang="en-GB" sz="2800" dirty="0" err="1">
                <a:solidFill>
                  <a:schemeClr val="bg1"/>
                </a:solidFill>
              </a:rPr>
              <a:t>mutado</a:t>
            </a:r>
            <a:r>
              <a:rPr lang="en-GB" sz="2800" dirty="0">
                <a:solidFill>
                  <a:schemeClr val="bg1"/>
                </a:solidFill>
              </a:rPr>
              <a:t>”: 20-25% </a:t>
            </a:r>
            <a:r>
              <a:rPr lang="en-GB" sz="2800" dirty="0" err="1">
                <a:solidFill>
                  <a:schemeClr val="bg1"/>
                </a:solidFill>
              </a:rPr>
              <a:t>são</a:t>
            </a:r>
            <a:r>
              <a:rPr lang="en-GB" sz="2800" dirty="0">
                <a:solidFill>
                  <a:schemeClr val="bg1"/>
                </a:solidFill>
              </a:rPr>
              <a:t> HER2 (+)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3600" baseline="30000" dirty="0">
              <a:solidFill>
                <a:schemeClr val="bg1"/>
              </a:solidFill>
            </a:endParaRPr>
          </a:p>
          <a:p>
            <a:endParaRPr lang="en-US" sz="3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7" y="1119130"/>
            <a:ext cx="2757714" cy="480167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65741532-E32E-7408-AD32-6409198657A9}"/>
              </a:ext>
            </a:extLst>
          </p:cNvPr>
          <p:cNvSpPr txBox="1">
            <a:spLocks/>
          </p:cNvSpPr>
          <p:nvPr/>
        </p:nvSpPr>
        <p:spPr>
          <a:xfrm>
            <a:off x="398775" y="0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4800" dirty="0"/>
              <a:t>HER-2 em ovário e colo uterino</a:t>
            </a:r>
          </a:p>
        </p:txBody>
      </p:sp>
      <p:pic>
        <p:nvPicPr>
          <p:cNvPr id="17" name="Imagem 16" descr="Texto&#10;&#10;Descrição gerada automaticamente com confiança média">
            <a:extLst>
              <a:ext uri="{FF2B5EF4-FFF2-40B4-BE49-F238E27FC236}">
                <a16:creationId xmlns:a16="http://schemas.microsoft.com/office/drawing/2014/main" id="{D1D4648E-0DE8-3CB2-CB47-5346EF660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72" y="1604161"/>
            <a:ext cx="7772400" cy="139107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8" name="Imagem 17" descr="Texto&#10;&#10;Descrição gerada automaticamente">
            <a:extLst>
              <a:ext uri="{FF2B5EF4-FFF2-40B4-BE49-F238E27FC236}">
                <a16:creationId xmlns:a16="http://schemas.microsoft.com/office/drawing/2014/main" id="{5B88E468-8DEC-F4A0-3DF2-E9FD33526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816" y="3348769"/>
            <a:ext cx="5666399" cy="197593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Imagem 18" descr="Tela de celula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D6348EB3-7EFD-61D3-F95A-F1516ECA6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16" y="7556255"/>
            <a:ext cx="6295456" cy="173446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Imagem 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E6EC0272-6D70-CA70-A66A-28C290166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16" y="5662803"/>
            <a:ext cx="6514670" cy="133587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F72F5131-89C0-7AA6-8D08-C863DCF47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F4EF37D-AED6-1311-B295-D2FA19DCE926}"/>
              </a:ext>
            </a:extLst>
          </p:cNvPr>
          <p:cNvSpPr txBox="1"/>
          <p:nvPr/>
        </p:nvSpPr>
        <p:spPr>
          <a:xfrm>
            <a:off x="9144000" y="1706235"/>
            <a:ext cx="838242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HER-2 </a:t>
            </a:r>
            <a:r>
              <a:rPr lang="pt-BR" sz="2400" dirty="0" err="1"/>
              <a:t>superexpresso</a:t>
            </a:r>
            <a:r>
              <a:rPr lang="pt-BR" sz="2400" dirty="0"/>
              <a:t> e amplificado em 6,6% dos casos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67,5% HGSC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Impacto prognóstico adverso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678B4E1-0D96-6C4A-A0CA-DE5CB485A464}"/>
              </a:ext>
            </a:extLst>
          </p:cNvPr>
          <p:cNvSpPr txBox="1"/>
          <p:nvPr/>
        </p:nvSpPr>
        <p:spPr>
          <a:xfrm>
            <a:off x="6934115" y="3535564"/>
            <a:ext cx="1105329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HER-2 </a:t>
            </a:r>
            <a:r>
              <a:rPr lang="pt-BR" sz="2400" dirty="0" err="1"/>
              <a:t>superexpresso</a:t>
            </a:r>
            <a:r>
              <a:rPr lang="pt-BR" sz="2400" dirty="0"/>
              <a:t> (IH):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400" dirty="0"/>
              <a:t>23% mucinosos, 19% células claras, 18% HGSC e 10% </a:t>
            </a:r>
            <a:r>
              <a:rPr lang="pt-BR" sz="2400" dirty="0" err="1"/>
              <a:t>endometrioide</a:t>
            </a: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Fator prognóstico independente de impacto na sobrevida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Melhor resposta à QT relacionada a menor número de cópias gênicas (&lt;2)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9E41B8-1458-4EAC-D102-09E5F8A3491F}"/>
              </a:ext>
            </a:extLst>
          </p:cNvPr>
          <p:cNvSpPr txBox="1"/>
          <p:nvPr/>
        </p:nvSpPr>
        <p:spPr>
          <a:xfrm>
            <a:off x="7562850" y="5297418"/>
            <a:ext cx="105918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HER-2 </a:t>
            </a:r>
            <a:r>
              <a:rPr lang="pt-BR" sz="2400" dirty="0" err="1"/>
              <a:t>superexpresso</a:t>
            </a:r>
            <a:r>
              <a:rPr lang="pt-BR" sz="2400" dirty="0"/>
              <a:t> entre 1,8-35% dos casos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Estadiamento avançado, tumor residual pós tratamento, histologia de alto grau, maior recorrência, menor sobrevida global e menor sensibilidade à QT baseada em platina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Carcinoma mucinoso: HER-2 amplificado em 18,2 a 35,3%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F93C75-AB9A-EAD2-1937-48DA5540534D}"/>
              </a:ext>
            </a:extLst>
          </p:cNvPr>
          <p:cNvSpPr txBox="1"/>
          <p:nvPr/>
        </p:nvSpPr>
        <p:spPr>
          <a:xfrm>
            <a:off x="7562850" y="7426603"/>
            <a:ext cx="7156722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65 estudos </a:t>
            </a:r>
            <a:r>
              <a:rPr lang="pt-BR" sz="2400" dirty="0">
                <a:sym typeface="Wingdings" pitchFamily="2" charset="2"/>
              </a:rPr>
              <a:t> </a:t>
            </a:r>
            <a:r>
              <a:rPr lang="pt-BR" sz="2400" dirty="0"/>
              <a:t>HER-2 </a:t>
            </a:r>
            <a:r>
              <a:rPr lang="pt-BR" sz="2400" dirty="0" err="1"/>
              <a:t>superexpresso</a:t>
            </a:r>
            <a:r>
              <a:rPr lang="pt-BR" sz="2400" dirty="0"/>
              <a:t> em 0-87%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Biópsias e peças cirúrgicas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Tumor primário, linfonodos, recorrência e/ou metástases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Histologia escamosa: 4,1% HER-2 (+)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Histologia não escamosa: 10,3% HER-2 (+) </a:t>
            </a:r>
          </a:p>
        </p:txBody>
      </p:sp>
    </p:spTree>
    <p:extLst>
      <p:ext uri="{BB962C8B-B14F-4D97-AF65-F5344CB8AC3E}">
        <p14:creationId xmlns:p14="http://schemas.microsoft.com/office/powerpoint/2010/main" val="26810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325" y="2680365"/>
            <a:ext cx="16287750" cy="7156198"/>
          </a:xfrm>
        </p:spPr>
        <p:txBody>
          <a:bodyPr/>
          <a:lstStyle/>
          <a:p>
            <a:pPr marL="241300" marR="5080" indent="-228600" algn="l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297815" algn="l"/>
              </a:tabLst>
            </a:pPr>
            <a:r>
              <a:rPr lang="pt-BR" sz="2400" dirty="0">
                <a:latin typeface="+mn-lt"/>
                <a:cs typeface="Calibri"/>
              </a:rPr>
              <a:t>De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acordo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com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spc="-10" dirty="0">
                <a:latin typeface="+mn-lt"/>
                <a:cs typeface="Calibri"/>
              </a:rPr>
              <a:t>resolução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1931/2009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Conselho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spc="-10" dirty="0">
                <a:latin typeface="+mn-lt"/>
                <a:cs typeface="Calibri"/>
              </a:rPr>
              <a:t>Federal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de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Medicina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(CFM)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e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com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RDC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96/2008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spc="-25" dirty="0">
                <a:latin typeface="+mn-lt"/>
                <a:cs typeface="Calibri"/>
              </a:rPr>
              <a:t>da </a:t>
            </a:r>
            <a:r>
              <a:rPr lang="pt-BR" sz="2400" dirty="0">
                <a:latin typeface="+mn-lt"/>
                <a:cs typeface="Calibri"/>
              </a:rPr>
              <a:t>ANVISA,</a:t>
            </a:r>
            <a:r>
              <a:rPr lang="pt-BR" sz="2400" spc="-8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declaro</a:t>
            </a:r>
            <a:r>
              <a:rPr lang="pt-BR" sz="2400" spc="-80" dirty="0">
                <a:latin typeface="+mn-lt"/>
                <a:cs typeface="Calibri"/>
              </a:rPr>
              <a:t> </a:t>
            </a:r>
            <a:r>
              <a:rPr lang="pt-BR" sz="2400" spc="-20" dirty="0">
                <a:latin typeface="+mn-lt"/>
                <a:cs typeface="Calibri"/>
              </a:rPr>
              <a:t>que:</a:t>
            </a:r>
          </a:p>
          <a:p>
            <a:pPr marL="241300" marR="5080" indent="-228600" algn="l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297815" algn="l"/>
              </a:tabLst>
            </a:pPr>
            <a:endParaRPr lang="pt-BR" sz="2400" dirty="0">
              <a:latin typeface="+mn-lt"/>
              <a:cs typeface="Calibri"/>
            </a:endParaRPr>
          </a:p>
          <a:p>
            <a:pPr marL="297815" indent="-285115" algn="l">
              <a:lnSpc>
                <a:spcPct val="100000"/>
              </a:lnSpc>
              <a:buFont typeface="Arial"/>
              <a:buChar char="•"/>
              <a:tabLst>
                <a:tab pos="297815" algn="l"/>
              </a:tabLst>
            </a:pPr>
            <a:r>
              <a:rPr lang="pt-BR" sz="2400" spc="-10" dirty="0">
                <a:latin typeface="+mn-lt"/>
                <a:cs typeface="Calibri"/>
              </a:rPr>
              <a:t>Sou speaker</a:t>
            </a:r>
            <a:r>
              <a:rPr lang="pt-BR" sz="2400" spc="-1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da</a:t>
            </a:r>
            <a:r>
              <a:rPr lang="pt-BR" sz="2400" spc="-15" dirty="0">
                <a:latin typeface="+mn-lt"/>
                <a:cs typeface="Calibri"/>
              </a:rPr>
              <a:t> </a:t>
            </a:r>
            <a:r>
              <a:rPr lang="pt-BR" sz="2400" i="1" spc="-10" dirty="0">
                <a:latin typeface="+mn-lt"/>
                <a:cs typeface="Calibri"/>
              </a:rPr>
              <a:t>AstraZeneca</a:t>
            </a:r>
            <a:r>
              <a:rPr lang="pt-BR" sz="2400" i="1" spc="-20" dirty="0">
                <a:latin typeface="+mn-lt"/>
                <a:cs typeface="Calibri"/>
              </a:rPr>
              <a:t> </a:t>
            </a:r>
            <a:r>
              <a:rPr lang="pt-BR" sz="2400" i="1" dirty="0">
                <a:latin typeface="+mn-lt"/>
                <a:cs typeface="Calibri"/>
              </a:rPr>
              <a:t>/</a:t>
            </a:r>
            <a:r>
              <a:rPr lang="pt-BR" sz="2400" i="1" spc="425" dirty="0">
                <a:latin typeface="+mn-lt"/>
                <a:cs typeface="Calibri"/>
              </a:rPr>
              <a:t> </a:t>
            </a:r>
            <a:r>
              <a:rPr lang="pt-BR" sz="2400" i="1" spc="-10" dirty="0" err="1">
                <a:latin typeface="+mn-lt"/>
                <a:cs typeface="Calibri"/>
              </a:rPr>
              <a:t>Daiichi-Sankyo</a:t>
            </a:r>
            <a:endParaRPr lang="pt-BR" sz="2400" i="1" spc="-10" dirty="0">
              <a:latin typeface="+mn-lt"/>
              <a:cs typeface="Calibri"/>
            </a:endParaRPr>
          </a:p>
          <a:p>
            <a:pPr marL="297815" indent="-285115" algn="l">
              <a:lnSpc>
                <a:spcPct val="100000"/>
              </a:lnSpc>
              <a:buFont typeface="Arial"/>
              <a:buChar char="•"/>
              <a:tabLst>
                <a:tab pos="297815" algn="l"/>
              </a:tabLst>
            </a:pPr>
            <a:endParaRPr lang="pt-BR" sz="2400" dirty="0">
              <a:latin typeface="+mn-lt"/>
              <a:cs typeface="Calibri"/>
            </a:endParaRPr>
          </a:p>
          <a:p>
            <a:pPr marL="297815" indent="-285115" algn="l">
              <a:lnSpc>
                <a:spcPct val="100000"/>
              </a:lnSpc>
              <a:buFont typeface="Arial"/>
              <a:buChar char="•"/>
              <a:tabLst>
                <a:tab pos="297815" algn="l"/>
              </a:tabLst>
            </a:pPr>
            <a:r>
              <a:rPr lang="pt-BR" sz="2400" dirty="0">
                <a:latin typeface="+mn-lt"/>
                <a:cs typeface="Calibri"/>
              </a:rPr>
              <a:t>Não</a:t>
            </a:r>
            <a:r>
              <a:rPr lang="pt-BR" sz="2400" spc="-55" dirty="0">
                <a:latin typeface="+mn-lt"/>
                <a:cs typeface="Calibri"/>
              </a:rPr>
              <a:t> </a:t>
            </a:r>
            <a:r>
              <a:rPr lang="pt-BR" sz="2400" spc="50" dirty="0">
                <a:latin typeface="+mn-lt"/>
                <a:cs typeface="Calibri"/>
              </a:rPr>
              <a:t>participo</a:t>
            </a:r>
            <a:r>
              <a:rPr lang="pt-BR" sz="2400" spc="-5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de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pesquisas</a:t>
            </a:r>
            <a:r>
              <a:rPr lang="pt-BR" sz="2400" spc="-5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clínicas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em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relação</a:t>
            </a:r>
            <a:r>
              <a:rPr lang="pt-BR" sz="2400" spc="-5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aos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temas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aqui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spc="-10" dirty="0">
                <a:latin typeface="+mn-lt"/>
                <a:cs typeface="Calibri"/>
              </a:rPr>
              <a:t>mencionados</a:t>
            </a:r>
          </a:p>
          <a:p>
            <a:pPr marL="297815" indent="-285115" algn="l">
              <a:lnSpc>
                <a:spcPct val="100000"/>
              </a:lnSpc>
              <a:buFont typeface="Arial"/>
              <a:buChar char="•"/>
              <a:tabLst>
                <a:tab pos="297815" algn="l"/>
              </a:tabLst>
            </a:pPr>
            <a:endParaRPr lang="pt-BR" sz="2400" dirty="0">
              <a:latin typeface="+mn-lt"/>
              <a:cs typeface="Calibri"/>
            </a:endParaRPr>
          </a:p>
          <a:p>
            <a:pPr marL="241300" marR="459740" indent="-228600" algn="l">
              <a:lnSpc>
                <a:spcPct val="100000"/>
              </a:lnSpc>
              <a:buChar char="•"/>
              <a:tabLst>
                <a:tab pos="241300" algn="l"/>
                <a:tab pos="297815" algn="l"/>
              </a:tabLst>
            </a:pPr>
            <a:r>
              <a:rPr lang="pt-BR" sz="2400" dirty="0">
                <a:latin typeface="+mn-lt"/>
                <a:cs typeface="Arial"/>
              </a:rPr>
              <a:t>	</a:t>
            </a:r>
            <a:r>
              <a:rPr lang="pt-BR" sz="2400" dirty="0">
                <a:latin typeface="+mn-lt"/>
                <a:cs typeface="Calibri"/>
              </a:rPr>
              <a:t>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conteúdo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dessa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aula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é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spc="-10" dirty="0">
                <a:latin typeface="+mn-lt"/>
                <a:cs typeface="Calibri"/>
              </a:rPr>
              <a:t>representação</a:t>
            </a:r>
            <a:r>
              <a:rPr lang="pt-BR" sz="2400" spc="-4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de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dados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spc="70" dirty="0">
                <a:latin typeface="+mn-lt"/>
                <a:cs typeface="Calibri"/>
              </a:rPr>
              <a:t>obtidos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na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spc="-20" dirty="0">
                <a:latin typeface="+mn-lt"/>
                <a:cs typeface="Calibri"/>
              </a:rPr>
              <a:t>literatura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médica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associados</a:t>
            </a:r>
            <a:r>
              <a:rPr lang="pt-BR" sz="2400" spc="-40" dirty="0">
                <a:latin typeface="+mn-lt"/>
                <a:cs typeface="Calibri"/>
              </a:rPr>
              <a:t> </a:t>
            </a:r>
            <a:r>
              <a:rPr lang="pt-BR" sz="2400" dirty="0">
                <a:latin typeface="+mn-lt"/>
                <a:cs typeface="Calibri"/>
              </a:rPr>
              <a:t>às</a:t>
            </a:r>
            <a:r>
              <a:rPr lang="pt-BR" sz="2400" spc="-35" dirty="0">
                <a:latin typeface="+mn-lt"/>
                <a:cs typeface="Calibri"/>
              </a:rPr>
              <a:t> </a:t>
            </a:r>
            <a:r>
              <a:rPr lang="pt-BR" sz="2400" spc="-10" dirty="0">
                <a:latin typeface="+mn-lt"/>
                <a:cs typeface="Calibri"/>
              </a:rPr>
              <a:t>minhas opiniões</a:t>
            </a:r>
          </a:p>
          <a:p>
            <a:pPr marL="241300" marR="459740" indent="-228600" algn="l">
              <a:lnSpc>
                <a:spcPct val="100000"/>
              </a:lnSpc>
              <a:buChar char="•"/>
              <a:tabLst>
                <a:tab pos="241300" algn="l"/>
                <a:tab pos="297815" algn="l"/>
              </a:tabLst>
            </a:pPr>
            <a:endParaRPr lang="pt-BR" sz="2400" spc="-10" dirty="0">
              <a:latin typeface="+mn-lt"/>
              <a:cs typeface="Calibri"/>
            </a:endParaRPr>
          </a:p>
          <a:p>
            <a:pPr marL="241300" marR="459740" indent="-228600" algn="l">
              <a:buFontTx/>
              <a:buChar char="•"/>
              <a:tabLst>
                <a:tab pos="241300" algn="l"/>
                <a:tab pos="297815" algn="l"/>
              </a:tabLst>
            </a:pPr>
            <a:r>
              <a:rPr lang="pt-BR" sz="2400" dirty="0">
                <a:latin typeface="+mn-lt"/>
              </a:rPr>
              <a:t>Meus pré-requisitos para participar nestas atividades são autonomia de pensamento científico, independência de opinião e liberdade de expressão, aspectos respeitados pelas empresas apoiadoras.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94A55D9-9B4C-1048-4137-8EF71DEBA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15" y="261270"/>
            <a:ext cx="10536936" cy="2704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Mapa com linhas pretas em fundo branco&#10;&#10;Descrição gerada automaticamente com confiança média">
            <a:extLst>
              <a:ext uri="{FF2B5EF4-FFF2-40B4-BE49-F238E27FC236}">
                <a16:creationId xmlns:a16="http://schemas.microsoft.com/office/drawing/2014/main" id="{9ADCAED9-F220-81C3-A2ED-738313DCA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93" y="3138005"/>
            <a:ext cx="5038892" cy="2786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Diagrama&#10;&#10;Descrição gerada automaticamente">
            <a:extLst>
              <a:ext uri="{FF2B5EF4-FFF2-40B4-BE49-F238E27FC236}">
                <a16:creationId xmlns:a16="http://schemas.microsoft.com/office/drawing/2014/main" id="{36FF0A93-8D5B-C5A7-5CC6-2A0822439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93" y="6174092"/>
            <a:ext cx="5038892" cy="37106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1548A3F-E236-C464-1C69-D6A80983E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723" y="3742371"/>
            <a:ext cx="12036255" cy="54838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6ADEB3B-EC6B-A113-2751-A78BA31EDDCB}"/>
              </a:ext>
            </a:extLst>
          </p:cNvPr>
          <p:cNvSpPr txBox="1"/>
          <p:nvPr/>
        </p:nvSpPr>
        <p:spPr>
          <a:xfrm>
            <a:off x="5350154" y="9419922"/>
            <a:ext cx="11895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Meric-Bernstam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Makker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V,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Oaknin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A, Oh DY,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Banerjee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González-Martín A, Jung KH,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Ługowska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I, Manso L, Manzano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Melichar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Siena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Stroyakovskiy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Fielding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Puvvada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Shire N, Lee JY.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Efficacy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Safety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Trastuzumab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Deruxtecan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Patients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With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HER2-Expressing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Solid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Tumors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Primary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Results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From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DESTINY-PanTumor02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Phase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II Trial.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Clin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Oncol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2024 Jan 1;42(1):47-58.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10.1200/JCO.23.02005.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Epub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2023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Oct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23. PMID: 37870536; PMCID: PMC10730032.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3B624153-57B6-0FA9-E351-842D2481E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pic>
        <p:nvPicPr>
          <p:cNvPr id="142" name="Imagem 141" descr="Diagrama&#10;&#10;Descrição gerada automaticamente">
            <a:extLst>
              <a:ext uri="{FF2B5EF4-FFF2-40B4-BE49-F238E27FC236}">
                <a16:creationId xmlns:a16="http://schemas.microsoft.com/office/drawing/2014/main" id="{CB71587E-DFCE-3A1A-8EF8-D46EB27961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5630"/>
          <a:stretch/>
        </p:blipFill>
        <p:spPr>
          <a:xfrm>
            <a:off x="12752848" y="261270"/>
            <a:ext cx="4940459" cy="33923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242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02" y="386782"/>
            <a:ext cx="13402071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800" b="1" dirty="0"/>
              <a:t>Interpretação IHQ proposta (DPT-02)</a:t>
            </a:r>
            <a:br>
              <a:rPr lang="pt-BR" sz="4800" b="1" dirty="0"/>
            </a:br>
            <a:r>
              <a:rPr lang="pt-BR" sz="4800" b="1" dirty="0"/>
              <a:t>Protocolo gástrico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1893453"/>
            <a:ext cx="2757714" cy="480167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55D40ED-FA6E-8471-03A8-A205E64EA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01" y="2632156"/>
            <a:ext cx="16801597" cy="6044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2E750D5-FD65-489C-B4DD-3FC181E3BB80}"/>
              </a:ext>
            </a:extLst>
          </p:cNvPr>
          <p:cNvSpPr txBox="1"/>
          <p:nvPr/>
        </p:nvSpPr>
        <p:spPr>
          <a:xfrm>
            <a:off x="743201" y="9008462"/>
            <a:ext cx="12172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Hofmann M,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Stoss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O, Shi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Büttner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van de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Vijver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M, Kim W,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Ochiai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Rüschoff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J, Henkel T. Assessment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scoring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system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gastric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results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from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validation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study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Histopathology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2008 Jun;52(7):797-805.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10.1111/j.1365-2559.2008.03028.x.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Epub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2008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Apr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18.</a:t>
            </a:r>
          </a:p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Rüschoff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Dietel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M,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Baretton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Arbogast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Walch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A, Monges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Chenard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MP,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Penault-Llorca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Nagelmeier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Schlake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W,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Höfler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Kreipe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HH.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diagnostics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gastric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cancer-guideline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validation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development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standardized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Virchows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Arch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2010 Sep;457(3):299-307.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10.1007/s00428-010-0952-2.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Epub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2010 Jul 28. PMID: 20665045; PMCID: PMC2933810.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B6BD5A7A-1410-1B43-2E56-EED78DC4B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38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902" y="386782"/>
            <a:ext cx="13402071" cy="1216131"/>
          </a:xfrm>
        </p:spPr>
        <p:txBody>
          <a:bodyPr/>
          <a:lstStyle/>
          <a:p>
            <a:r>
              <a:rPr lang="pt-BR" sz="4800" b="1" dirty="0"/>
              <a:t>Curvas de sobrevida por status de HER-2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91" y="1497647"/>
            <a:ext cx="2757714" cy="480167"/>
          </a:xfrm>
          <a:prstGeom prst="rect">
            <a:avLst/>
          </a:prstGeom>
        </p:spPr>
      </p:pic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093848D-8E29-F2A5-1CA2-DDCB97D7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2980945"/>
            <a:ext cx="8962809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0F233BF-47DE-4E65-4176-5DAACDDFC3F6}"/>
              </a:ext>
            </a:extLst>
          </p:cNvPr>
          <p:cNvSpPr txBox="1"/>
          <p:nvPr/>
        </p:nvSpPr>
        <p:spPr>
          <a:xfrm>
            <a:off x="437171" y="9194180"/>
            <a:ext cx="11895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Meric-Bernstam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Makker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V,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Oaknin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A, Oh DY,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Banerjee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González-Martín A, Jung KH,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Ługowska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I, Manso L, Manzano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Melichar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Siena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Stroyakovskiy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Fielding A,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Ma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Puvvada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, Shire N, Lee JY.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Efficacy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Safety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Trastuzumab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Deruxtecan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Patients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With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HER2-Expressing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Solid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Tumors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Primary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Results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From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DESTINY-PanTumor02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Phase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II Trial.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Clin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Oncol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2024 Jan 1;42(1):47-58.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10.1200/JCO.23.02005.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Epub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2023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Oct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23. PMID: 37870536; PMCID: PMC10730032.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2FBFAFD-353C-E4DB-872B-368424A78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91" y="2980945"/>
            <a:ext cx="8962809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778559B-A46A-92A9-CC2A-E69B38EB2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869" y="2103121"/>
            <a:ext cx="10658261" cy="74296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96FC6463-7C0F-4B35-56B1-783B4D70F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6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1055915"/>
            <a:ext cx="2757714" cy="48016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40AD05B-020C-6790-354C-2C98BAD607FA}"/>
              </a:ext>
            </a:extLst>
          </p:cNvPr>
          <p:cNvSpPr txBox="1">
            <a:spLocks/>
          </p:cNvSpPr>
          <p:nvPr/>
        </p:nvSpPr>
        <p:spPr>
          <a:xfrm>
            <a:off x="135963" y="-19815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4800" b="1" dirty="0"/>
              <a:t>Variações no diagnóstico de HER-2</a:t>
            </a:r>
          </a:p>
        </p:txBody>
      </p:sp>
      <p:pic>
        <p:nvPicPr>
          <p:cNvPr id="9" name="Imagem 8" descr="Diagrama&#10;&#10;Descrição gerada automaticamente">
            <a:extLst>
              <a:ext uri="{FF2B5EF4-FFF2-40B4-BE49-F238E27FC236}">
                <a16:creationId xmlns:a16="http://schemas.microsoft.com/office/drawing/2014/main" id="{5B6E1A8E-B44E-0BAA-19E0-929393AFA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7" y="1536082"/>
            <a:ext cx="12782280" cy="8000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3DBDDB05-3AD3-B073-490D-E888D55EEB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6DA68DF-A957-E5F9-69F0-EE15FE4C32D4}"/>
              </a:ext>
            </a:extLst>
          </p:cNvPr>
          <p:cNvSpPr txBox="1"/>
          <p:nvPr/>
        </p:nvSpPr>
        <p:spPr>
          <a:xfrm>
            <a:off x="2394731" y="9318170"/>
            <a:ext cx="121724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Slide do autor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394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1" y="1055915"/>
            <a:ext cx="2757714" cy="48016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40AD05B-020C-6790-354C-2C98BAD607FA}"/>
              </a:ext>
            </a:extLst>
          </p:cNvPr>
          <p:cNvSpPr txBox="1">
            <a:spLocks/>
          </p:cNvSpPr>
          <p:nvPr/>
        </p:nvSpPr>
        <p:spPr>
          <a:xfrm>
            <a:off x="135963" y="-19815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4800" b="1" dirty="0" err="1"/>
              <a:t>Guidelines</a:t>
            </a:r>
            <a:r>
              <a:rPr lang="pt-BR" sz="4800" b="1" dirty="0"/>
              <a:t> e recomendações de experts </a:t>
            </a:r>
          </a:p>
        </p:txBody>
      </p: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3DBDDB05-3AD3-B073-490D-E888D55EE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009710C-B623-3664-1197-8F26388D60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282443"/>
              </p:ext>
            </p:extLst>
          </p:nvPr>
        </p:nvGraphicFramePr>
        <p:xfrm>
          <a:off x="1706676" y="2308108"/>
          <a:ext cx="14874648" cy="6238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4758">
                  <a:extLst>
                    <a:ext uri="{9D8B030D-6E8A-4147-A177-3AD203B41FA5}">
                      <a16:colId xmlns:a16="http://schemas.microsoft.com/office/drawing/2014/main" val="333134599"/>
                    </a:ext>
                  </a:extLst>
                </a:gridCol>
                <a:gridCol w="3433517">
                  <a:extLst>
                    <a:ext uri="{9D8B030D-6E8A-4147-A177-3AD203B41FA5}">
                      <a16:colId xmlns:a16="http://schemas.microsoft.com/office/drawing/2014/main" val="299086058"/>
                    </a:ext>
                  </a:extLst>
                </a:gridCol>
                <a:gridCol w="2483781">
                  <a:extLst>
                    <a:ext uri="{9D8B030D-6E8A-4147-A177-3AD203B41FA5}">
                      <a16:colId xmlns:a16="http://schemas.microsoft.com/office/drawing/2014/main" val="2918158726"/>
                    </a:ext>
                  </a:extLst>
                </a:gridCol>
                <a:gridCol w="4872592">
                  <a:extLst>
                    <a:ext uri="{9D8B030D-6E8A-4147-A177-3AD203B41FA5}">
                      <a16:colId xmlns:a16="http://schemas.microsoft.com/office/drawing/2014/main" val="2833726766"/>
                    </a:ext>
                  </a:extLst>
                </a:gridCol>
              </a:tblGrid>
              <a:tr h="608589">
                <a:tc rowSpan="2"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Tipo tumoral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Testagem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 de HER-2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Frequência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 de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testagem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146302"/>
                  </a:ext>
                </a:extLst>
              </a:tr>
              <a:tr h="6085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Teste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Recomendação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79229"/>
                  </a:ext>
                </a:extLst>
              </a:tr>
              <a:tr h="19779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Carcinomas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serosos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carcinossarcomas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endométrio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Histologia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IH/ 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Recomendada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para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todos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os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carcinomas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serosos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carcinossarcomas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e carcinomas com p53 anormal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independente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da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histologia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557259"/>
                  </a:ext>
                </a:extLst>
              </a:tr>
              <a:tr h="1521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Carcinomas </a:t>
                      </a:r>
                      <a:r>
                        <a:rPr lang="en-US" sz="18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ovarianos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Histologia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IH/ 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DA1BB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Considerar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testagem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em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doença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recorrente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ou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resistente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+mn-lt"/>
                        </a:rPr>
                        <a:t> a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+mn-lt"/>
                        </a:rPr>
                        <a:t>tratamento</a:t>
                      </a:r>
                      <a:endParaRPr lang="en-US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538428"/>
                  </a:ext>
                </a:extLst>
              </a:tr>
              <a:tr h="1521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Carcinomas de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colo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uterino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Histologia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 IH/ ISH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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DA1BB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Recomendada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para carcinomas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em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estadiamento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avançado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recorrentes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ou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+mn-lt"/>
                        </a:rPr>
                        <a:t>metastáticos</a:t>
                      </a:r>
                      <a:endParaRPr lang="en-US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116267"/>
                  </a:ext>
                </a:extLst>
              </a:tr>
            </a:tbl>
          </a:graphicData>
        </a:graphic>
      </p:graphicFrame>
      <p:sp>
        <p:nvSpPr>
          <p:cNvPr id="3" name="Text Box 15">
            <a:extLst>
              <a:ext uri="{FF2B5EF4-FFF2-40B4-BE49-F238E27FC236}">
                <a16:creationId xmlns:a16="http://schemas.microsoft.com/office/drawing/2014/main" id="{8D046D14-CF6A-4727-E510-0E015EAC2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178" y="8995003"/>
            <a:ext cx="7853362" cy="646331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b="0" spc="-10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NCCN. Clinical practice guidelines in oncology: uterine neoplasms. v.2.2024. </a:t>
            </a:r>
            <a:r>
              <a:rPr lang="en-US" altLang="en-US" sz="1200" b="0" spc="-10" dirty="0" err="1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nccn.org</a:t>
            </a:r>
            <a:r>
              <a:rPr lang="en-US" altLang="en-US" sz="1200" b="0" spc="-10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. </a:t>
            </a:r>
          </a:p>
          <a:p>
            <a:pPr eaLnBrk="1" hangingPunct="1">
              <a:defRPr/>
            </a:pPr>
            <a:r>
              <a:rPr lang="en-US" altLang="en-US" sz="1200" b="0" spc="-10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NCCN. Clinical practice guidelines in oncology: ovarian cancer. v.1.2024. </a:t>
            </a:r>
            <a:r>
              <a:rPr lang="en-US" altLang="en-US" sz="1200" b="0" spc="-10" dirty="0" err="1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nccn.org</a:t>
            </a:r>
            <a:r>
              <a:rPr lang="en-US" altLang="en-US" sz="1200" b="0" spc="-10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. </a:t>
            </a:r>
          </a:p>
          <a:p>
            <a:pPr eaLnBrk="1" hangingPunct="1">
              <a:defRPr/>
            </a:pPr>
            <a:r>
              <a:rPr lang="en-US" altLang="en-US" sz="1200" b="0" spc="-10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NCCN. Clinical practice guidelines in oncology: cervical cancer. v.1.2024. </a:t>
            </a:r>
            <a:r>
              <a:rPr lang="en-US" altLang="en-US" sz="1200" b="0" spc="-10" dirty="0" err="1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nccn.org</a:t>
            </a:r>
            <a:r>
              <a:rPr lang="en-US" altLang="en-US" sz="1200" b="0" spc="-10" dirty="0">
                <a:solidFill>
                  <a:schemeClr val="tx2"/>
                </a:solidFill>
                <a:latin typeface="Calibri" panose="020F0502020204030204" pitchFamily="34" charset="0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6829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24177"/>
            <a:ext cx="14238514" cy="1216131"/>
          </a:xfrm>
        </p:spPr>
        <p:txBody>
          <a:bodyPr/>
          <a:lstStyle/>
          <a:p>
            <a:r>
              <a:rPr lang="pt-BR" sz="4800" b="1" dirty="0"/>
              <a:t>Questões práticas remanescentes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9" y="1618374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226310"/>
            <a:ext cx="16725900" cy="720820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Correlação</a:t>
            </a:r>
            <a:r>
              <a:rPr lang="en-US" sz="2800" b="0" dirty="0">
                <a:latin typeface="+mn-lt"/>
              </a:rPr>
              <a:t> com </a:t>
            </a:r>
            <a:r>
              <a:rPr lang="en-US" sz="2800" b="0" dirty="0" err="1">
                <a:latin typeface="+mn-lt"/>
              </a:rPr>
              <a:t>resposta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clínica</a:t>
            </a:r>
            <a:r>
              <a:rPr lang="en-US" sz="2800" b="0" dirty="0">
                <a:latin typeface="+mn-lt"/>
              </a:rPr>
              <a:t> (IH x ISH)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Impacto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clínico</a:t>
            </a:r>
            <a:r>
              <a:rPr lang="en-US" sz="2800" b="0" dirty="0">
                <a:latin typeface="+mn-lt"/>
              </a:rPr>
              <a:t> de guidelines: mama (2007, 2013, 2018) x </a:t>
            </a:r>
            <a:r>
              <a:rPr lang="en-US" sz="2800" b="0" dirty="0" err="1">
                <a:latin typeface="+mn-lt"/>
              </a:rPr>
              <a:t>gástrico</a:t>
            </a:r>
            <a:r>
              <a:rPr lang="en-US" sz="2800" b="0" dirty="0">
                <a:latin typeface="+mn-lt"/>
              </a:rPr>
              <a:t> x </a:t>
            </a:r>
            <a:r>
              <a:rPr lang="en-US" sz="2800" b="0" dirty="0" err="1">
                <a:latin typeface="+mn-lt"/>
              </a:rPr>
              <a:t>ginecológico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específico</a:t>
            </a:r>
            <a:r>
              <a:rPr lang="en-US" sz="2800" b="0" dirty="0">
                <a:latin typeface="+mn-lt"/>
              </a:rPr>
              <a:t> (?)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Avaliação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em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cenários</a:t>
            </a:r>
            <a:r>
              <a:rPr lang="en-US" sz="2800" b="0" dirty="0">
                <a:latin typeface="+mn-lt"/>
              </a:rPr>
              <a:t> de </a:t>
            </a:r>
            <a:r>
              <a:rPr lang="en-US" sz="2800" b="0" dirty="0" err="1">
                <a:latin typeface="+mn-lt"/>
              </a:rPr>
              <a:t>heterogeneidade</a:t>
            </a:r>
            <a:r>
              <a:rPr lang="en-US" sz="2800" b="0" dirty="0">
                <a:latin typeface="+mn-lt"/>
              </a:rPr>
              <a:t> tumoral e </a:t>
            </a:r>
            <a:r>
              <a:rPr lang="en-US" sz="2800" b="0" dirty="0" err="1">
                <a:latin typeface="+mn-lt"/>
              </a:rPr>
              <a:t>pós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tratamento</a:t>
            </a:r>
            <a:endParaRPr lang="en-US" sz="28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Seleção</a:t>
            </a:r>
            <a:r>
              <a:rPr lang="en-US" sz="2800" b="0" dirty="0">
                <a:latin typeface="+mn-lt"/>
              </a:rPr>
              <a:t> de </a:t>
            </a:r>
            <a:r>
              <a:rPr lang="en-US" sz="2800" b="0" dirty="0" err="1">
                <a:latin typeface="+mn-lt"/>
              </a:rPr>
              <a:t>amostra</a:t>
            </a:r>
            <a:r>
              <a:rPr lang="en-US" sz="2800" b="0" dirty="0">
                <a:latin typeface="+mn-lt"/>
              </a:rPr>
              <a:t>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b="0" dirty="0" err="1">
                <a:solidFill>
                  <a:schemeClr val="tx2"/>
                </a:solidFill>
                <a:latin typeface="+mn-lt"/>
              </a:rPr>
              <a:t>Biópsias</a:t>
            </a:r>
            <a:r>
              <a:rPr lang="en-US" sz="2800" b="0" dirty="0">
                <a:solidFill>
                  <a:schemeClr val="tx2"/>
                </a:solidFill>
                <a:latin typeface="+mn-lt"/>
              </a:rPr>
              <a:t> x </a:t>
            </a:r>
            <a:r>
              <a:rPr lang="en-US" sz="2800" b="0" dirty="0" err="1">
                <a:solidFill>
                  <a:schemeClr val="tx2"/>
                </a:solidFill>
                <a:latin typeface="+mn-lt"/>
              </a:rPr>
              <a:t>peça</a:t>
            </a:r>
            <a:r>
              <a:rPr lang="en-US" sz="2800" b="0" dirty="0">
                <a:solidFill>
                  <a:schemeClr val="tx2"/>
                </a:solidFill>
                <a:latin typeface="+mn-lt"/>
              </a:rPr>
              <a:t> (</a:t>
            </a:r>
            <a:r>
              <a:rPr lang="en-US" sz="2800" b="0" dirty="0" err="1">
                <a:solidFill>
                  <a:schemeClr val="tx2"/>
                </a:solidFill>
                <a:latin typeface="+mn-lt"/>
              </a:rPr>
              <a:t>quantos</a:t>
            </a:r>
            <a:r>
              <a:rPr lang="en-US" sz="28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+mn-lt"/>
              </a:rPr>
              <a:t>blocos</a:t>
            </a:r>
            <a:r>
              <a:rPr lang="en-US" sz="2800" b="0" dirty="0">
                <a:solidFill>
                  <a:schemeClr val="tx2"/>
                </a:solidFill>
                <a:latin typeface="+mn-lt"/>
              </a:rPr>
              <a:t>?)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800" b="0" dirty="0" err="1">
                <a:solidFill>
                  <a:schemeClr val="tx2"/>
                </a:solidFill>
                <a:latin typeface="+mn-lt"/>
              </a:rPr>
              <a:t>Primário</a:t>
            </a:r>
            <a:r>
              <a:rPr lang="en-US" sz="2800" b="0" dirty="0">
                <a:solidFill>
                  <a:schemeClr val="tx2"/>
                </a:solidFill>
                <a:latin typeface="+mn-lt"/>
              </a:rPr>
              <a:t> x </a:t>
            </a:r>
            <a:r>
              <a:rPr lang="en-US" sz="2800" b="0" dirty="0" err="1">
                <a:solidFill>
                  <a:schemeClr val="tx2"/>
                </a:solidFill>
                <a:latin typeface="+mn-lt"/>
              </a:rPr>
              <a:t>metástase</a:t>
            </a:r>
            <a:endParaRPr lang="en-US" sz="2800" b="0" dirty="0">
              <a:solidFill>
                <a:schemeClr val="tx2"/>
              </a:solidFill>
              <a:latin typeface="+mn-lt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Cuidados</a:t>
            </a:r>
            <a:r>
              <a:rPr lang="en-US" sz="2800" b="0" dirty="0">
                <a:latin typeface="+mn-lt"/>
              </a:rPr>
              <a:t> com </a:t>
            </a:r>
            <a:r>
              <a:rPr lang="en-US" sz="2800" b="0" dirty="0" err="1">
                <a:latin typeface="+mn-lt"/>
              </a:rPr>
              <a:t>amostra</a:t>
            </a:r>
            <a:r>
              <a:rPr lang="en-US" sz="2800" b="0" dirty="0">
                <a:latin typeface="+mn-lt"/>
              </a:rPr>
              <a:t>: tempos de </a:t>
            </a:r>
            <a:r>
              <a:rPr lang="en-US" sz="2800" b="0" dirty="0" err="1">
                <a:latin typeface="+mn-lt"/>
              </a:rPr>
              <a:t>isquemia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fria</a:t>
            </a:r>
            <a:r>
              <a:rPr lang="en-US" sz="2800" b="0" dirty="0">
                <a:latin typeface="+mn-lt"/>
              </a:rPr>
              <a:t> e </a:t>
            </a:r>
            <a:r>
              <a:rPr lang="en-US" sz="2800" b="0" dirty="0" err="1">
                <a:latin typeface="+mn-lt"/>
              </a:rPr>
              <a:t>fixação</a:t>
            </a:r>
            <a:r>
              <a:rPr lang="en-US" sz="2800" b="0" dirty="0">
                <a:latin typeface="+mn-lt"/>
              </a:rPr>
              <a:t> total ~ mama?  </a:t>
            </a:r>
            <a:endParaRPr lang="en-US" sz="2800" b="0" baseline="30000" dirty="0">
              <a:latin typeface="+mn-lt"/>
            </a:endParaRPr>
          </a:p>
          <a:p>
            <a:endParaRPr lang="pt-BR" dirty="0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EC1478FA-7228-A4F3-CE46-BD5B746B4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70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b="1" dirty="0"/>
              <a:t>Perspectivas futuras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1589994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2877171"/>
            <a:ext cx="16725900" cy="6265491"/>
          </a:xfrm>
        </p:spPr>
        <p:txBody>
          <a:bodyPr/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2800" b="0" dirty="0">
                <a:ea typeface="Helvetica Neue" panose="02000503000000020004" pitchFamily="2" charset="0"/>
                <a:cs typeface="Helvetica Neue" panose="02000503000000020004" pitchFamily="2" charset="0"/>
              </a:rPr>
              <a:t>Expressão proteica de HER-2 apresenta características distintas em diferentes tumores de diferentes órgãos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pt-BR" sz="2800" b="0" dirty="0">
              <a:ea typeface="Helvetica Neue" panose="02000503000000020004" pitchFamily="2" charset="0"/>
              <a:cs typeface="Helvetica Neue" panose="02000503000000020004" pitchFamily="2" charset="0"/>
              <a:sym typeface="Wingdings" pitchFamily="2" charset="2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2800" b="0" dirty="0"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Estudo cuidadoso para melhor seleção de pacientes elegíveis ao tratamento</a:t>
            </a:r>
          </a:p>
          <a:p>
            <a:endParaRPr lang="pt-BR" sz="2800" b="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2800" b="0" dirty="0">
                <a:ea typeface="Helvetica Neue" panose="02000503000000020004" pitchFamily="2" charset="0"/>
                <a:cs typeface="Helvetica Neue" panose="02000503000000020004" pitchFamily="2" charset="0"/>
              </a:rPr>
              <a:t>Estudos futuros são necessários e esperados para resolver questões práticas e refinar algoritmos de interpretação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endParaRPr lang="pt-BR" sz="2800" b="0" dirty="0"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pt-BR" sz="2800" b="0" dirty="0">
                <a:ea typeface="Helvetica Neue" panose="02000503000000020004" pitchFamily="2" charset="0"/>
                <a:cs typeface="Helvetica Neue" panose="02000503000000020004" pitchFamily="2" charset="0"/>
              </a:rPr>
              <a:t>Auxílio da inteligência artificial </a:t>
            </a:r>
          </a:p>
          <a:p>
            <a:endParaRPr lang="pt-BR" dirty="0"/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CAF8308E-F4AD-B2D4-953E-2FECFAAD3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53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6" y="3494603"/>
            <a:ext cx="7859964" cy="62093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2C553D-45C7-4DE2-E65C-12BBEF750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89" y="6578467"/>
            <a:ext cx="3186077" cy="21042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5CAFC94-0571-57BA-CC15-254632720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46" y="6578469"/>
            <a:ext cx="3321505" cy="2104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2B2260-12EC-A275-75A3-B4E87B73F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97" y="4179497"/>
            <a:ext cx="1025157" cy="1025157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40045CA3-8A66-82E7-D26F-664319BB483E}"/>
              </a:ext>
            </a:extLst>
          </p:cNvPr>
          <p:cNvSpPr txBox="1"/>
          <p:nvPr/>
        </p:nvSpPr>
        <p:spPr>
          <a:xfrm>
            <a:off x="7915405" y="4429182"/>
            <a:ext cx="1031714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9"/>
              </a:lnSpc>
            </a:pPr>
            <a:r>
              <a:rPr lang="en-US" sz="3600" spc="3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karla.prigenzi@einstein.br</a:t>
            </a:r>
            <a:endParaRPr lang="en-US" sz="3600" spc="3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8424D862-6EE1-772B-6183-BB9E8551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35969" y="5395298"/>
            <a:ext cx="980886" cy="98088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245BD16D-7B8E-D6C6-FC02-12426960808F}"/>
              </a:ext>
            </a:extLst>
          </p:cNvPr>
          <p:cNvSpPr txBox="1"/>
          <p:nvPr/>
        </p:nvSpPr>
        <p:spPr>
          <a:xfrm>
            <a:off x="6391697" y="5597583"/>
            <a:ext cx="10317149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9"/>
              </a:lnSpc>
            </a:pPr>
            <a:r>
              <a:rPr lang="en-US" sz="3600" spc="3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@</a:t>
            </a:r>
            <a:r>
              <a:rPr lang="en-US" sz="3600" spc="35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pathology_tips</a:t>
            </a:r>
            <a:endParaRPr lang="en-US" sz="3600" spc="35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3E23451-4366-4CE2-A531-BA8C3E6792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04531" y="6578467"/>
            <a:ext cx="3321504" cy="21042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019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b="1" dirty="0"/>
              <a:t>Cronograma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5E46F22-3934-40B4-1826-9818B3BC16B9}"/>
              </a:ext>
            </a:extLst>
          </p:cNvPr>
          <p:cNvSpPr txBox="1"/>
          <p:nvPr/>
        </p:nvSpPr>
        <p:spPr>
          <a:xfrm>
            <a:off x="575186" y="3095468"/>
            <a:ext cx="2023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565755"/>
                </a:solidFill>
              </a:rPr>
              <a:t>Introdução</a:t>
            </a:r>
            <a:r>
              <a:rPr lang="pt-BR" dirty="0">
                <a:solidFill>
                  <a:srgbClr val="565755"/>
                </a:solidFill>
              </a:rPr>
              <a:t> </a:t>
            </a:r>
          </a:p>
        </p:txBody>
      </p:sp>
      <p:sp>
        <p:nvSpPr>
          <p:cNvPr id="7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03DF7764-7178-2678-4272-7D4D453C833A}"/>
              </a:ext>
            </a:extLst>
          </p:cNvPr>
          <p:cNvSpPr/>
          <p:nvPr/>
        </p:nvSpPr>
        <p:spPr>
          <a:xfrm>
            <a:off x="6046213" y="2561409"/>
            <a:ext cx="2424019" cy="106100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cs typeface="Arial"/>
              </a:rPr>
              <a:t>HER-2:</a:t>
            </a:r>
          </a:p>
          <a:p>
            <a:pPr algn="ctr"/>
            <a:r>
              <a:rPr lang="en-US" sz="3200" dirty="0" err="1">
                <a:cs typeface="Arial"/>
              </a:rPr>
              <a:t>Definições</a:t>
            </a:r>
            <a:r>
              <a:rPr lang="en-US" sz="3200" dirty="0">
                <a:cs typeface="Arial"/>
              </a:rPr>
              <a:t> </a:t>
            </a:r>
            <a:endParaRPr lang="en-US" sz="3200" dirty="0"/>
          </a:p>
        </p:txBody>
      </p:sp>
      <p:sp>
        <p:nvSpPr>
          <p:cNvPr id="9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A9907463-A6FF-6CDF-8495-2DC18C0E231E}"/>
              </a:ext>
            </a:extLst>
          </p:cNvPr>
          <p:cNvSpPr/>
          <p:nvPr/>
        </p:nvSpPr>
        <p:spPr>
          <a:xfrm>
            <a:off x="11139936" y="2588800"/>
            <a:ext cx="3057327" cy="1006221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cs typeface="Arial"/>
              </a:rPr>
              <a:t>Métodos</a:t>
            </a:r>
            <a:r>
              <a:rPr lang="en-US" sz="3200" dirty="0">
                <a:cs typeface="Arial"/>
              </a:rPr>
              <a:t> </a:t>
            </a:r>
            <a:r>
              <a:rPr lang="en-US" sz="3200" dirty="0" err="1">
                <a:cs typeface="Arial"/>
              </a:rPr>
              <a:t>diagnósticos</a:t>
            </a:r>
            <a:r>
              <a:rPr lang="en-US" sz="3200" dirty="0">
                <a:cs typeface="Arial"/>
              </a:rPr>
              <a:t> 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66329F13-6BFB-47AA-AD5A-5814D73EDD90}"/>
              </a:ext>
            </a:extLst>
          </p:cNvPr>
          <p:cNvCxnSpPr>
            <a:cxnSpLocks/>
          </p:cNvCxnSpPr>
          <p:nvPr/>
        </p:nvCxnSpPr>
        <p:spPr>
          <a:xfrm>
            <a:off x="575186" y="4083704"/>
            <a:ext cx="16299923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C4BEB03-F8CC-7E09-0EAA-8526F17682A3}"/>
              </a:ext>
            </a:extLst>
          </p:cNvPr>
          <p:cNvSpPr txBox="1"/>
          <p:nvPr/>
        </p:nvSpPr>
        <p:spPr>
          <a:xfrm>
            <a:off x="605214" y="5248772"/>
            <a:ext cx="320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565755"/>
                </a:solidFill>
              </a:rPr>
              <a:t>Contextualização</a:t>
            </a:r>
          </a:p>
        </p:txBody>
      </p:sp>
      <p:sp>
        <p:nvSpPr>
          <p:cNvPr id="13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48FD14FE-998E-E9D7-0D5B-9A32A175D6B3}"/>
              </a:ext>
            </a:extLst>
          </p:cNvPr>
          <p:cNvSpPr/>
          <p:nvPr/>
        </p:nvSpPr>
        <p:spPr>
          <a:xfrm>
            <a:off x="4982999" y="5048219"/>
            <a:ext cx="10660201" cy="101059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cs typeface="Arial"/>
              </a:rPr>
              <a:t>HER-2 </a:t>
            </a:r>
            <a:r>
              <a:rPr lang="en-US" sz="3200" dirty="0" err="1">
                <a:cs typeface="Arial"/>
              </a:rPr>
              <a:t>em</a:t>
            </a:r>
            <a:r>
              <a:rPr lang="en-US" sz="3200" dirty="0">
                <a:cs typeface="Arial"/>
              </a:rPr>
              <a:t> </a:t>
            </a:r>
            <a:r>
              <a:rPr lang="en-US" sz="3200" dirty="0" err="1">
                <a:cs typeface="Arial"/>
              </a:rPr>
              <a:t>tumores</a:t>
            </a:r>
            <a:r>
              <a:rPr lang="en-US" sz="3200" dirty="0">
                <a:cs typeface="Arial"/>
              </a:rPr>
              <a:t> </a:t>
            </a:r>
            <a:r>
              <a:rPr lang="en-US" sz="3200" dirty="0" err="1">
                <a:cs typeface="Arial"/>
              </a:rPr>
              <a:t>ginecológicos</a:t>
            </a:r>
            <a:r>
              <a:rPr lang="en-US" sz="3200" dirty="0">
                <a:cs typeface="Arial"/>
              </a:rPr>
              <a:t> </a:t>
            </a:r>
          </a:p>
        </p:txBody>
      </p:sp>
      <p:cxnSp>
        <p:nvCxnSpPr>
          <p:cNvPr id="14" name="Straight Connector 14">
            <a:extLst>
              <a:ext uri="{FF2B5EF4-FFF2-40B4-BE49-F238E27FC236}">
                <a16:creationId xmlns:a16="http://schemas.microsoft.com/office/drawing/2014/main" id="{9D27437D-8CC9-9E0C-BDCB-298C791C0FF1}"/>
              </a:ext>
            </a:extLst>
          </p:cNvPr>
          <p:cNvCxnSpPr>
            <a:cxnSpLocks/>
          </p:cNvCxnSpPr>
          <p:nvPr/>
        </p:nvCxnSpPr>
        <p:spPr>
          <a:xfrm>
            <a:off x="605215" y="7284104"/>
            <a:ext cx="16299923" cy="0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AF3FBF-AB6A-9B4E-C465-840052E973D9}"/>
              </a:ext>
            </a:extLst>
          </p:cNvPr>
          <p:cNvSpPr txBox="1"/>
          <p:nvPr/>
        </p:nvSpPr>
        <p:spPr>
          <a:xfrm>
            <a:off x="575186" y="7989567"/>
            <a:ext cx="26435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565755"/>
                </a:solidFill>
              </a:rPr>
              <a:t>Perspectivas futuras </a:t>
            </a:r>
          </a:p>
        </p:txBody>
      </p:sp>
      <p:sp>
        <p:nvSpPr>
          <p:cNvPr id="16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3A425E31-1234-97AD-F431-A9C5BC064608}"/>
              </a:ext>
            </a:extLst>
          </p:cNvPr>
          <p:cNvSpPr/>
          <p:nvPr/>
        </p:nvSpPr>
        <p:spPr>
          <a:xfrm>
            <a:off x="6046213" y="8036526"/>
            <a:ext cx="2873198" cy="983299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Interpretação</a:t>
            </a:r>
            <a:r>
              <a:rPr lang="en-US" sz="3200" dirty="0"/>
              <a:t> </a:t>
            </a:r>
            <a:r>
              <a:rPr lang="en-US" sz="3200" dirty="0" err="1"/>
              <a:t>diagnóstica</a:t>
            </a:r>
            <a:endParaRPr lang="en-US" sz="3200" dirty="0"/>
          </a:p>
        </p:txBody>
      </p:sp>
      <p:sp>
        <p:nvSpPr>
          <p:cNvPr id="17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8393613C-81B1-901D-8018-FB8FF8C422E1}"/>
              </a:ext>
            </a:extLst>
          </p:cNvPr>
          <p:cNvSpPr/>
          <p:nvPr/>
        </p:nvSpPr>
        <p:spPr>
          <a:xfrm>
            <a:off x="11139936" y="7976185"/>
            <a:ext cx="2873198" cy="110397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cs typeface="Arial"/>
              </a:rPr>
              <a:t>Terapias-alvo</a:t>
            </a:r>
            <a:endParaRPr lang="en-US" sz="3200" dirty="0">
              <a:cs typeface="Arial"/>
            </a:endParaRPr>
          </a:p>
        </p:txBody>
      </p:sp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76E3EA78-6170-AC27-71EE-9D2120458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8555" y="9681410"/>
            <a:ext cx="4649445" cy="6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6" y="1551715"/>
            <a:ext cx="2757714" cy="480167"/>
          </a:xfrm>
          <a:prstGeom prst="rect">
            <a:avLst/>
          </a:prstGeom>
        </p:spPr>
      </p:pic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352C5C84-E01A-DB99-64EF-BE5F4AF8F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58" y="2815228"/>
            <a:ext cx="6247407" cy="46565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A7BF0372-65A5-F466-0A80-BC06052EB32E}"/>
              </a:ext>
            </a:extLst>
          </p:cNvPr>
          <p:cNvSpPr/>
          <p:nvPr/>
        </p:nvSpPr>
        <p:spPr>
          <a:xfrm>
            <a:off x="6955858" y="4700150"/>
            <a:ext cx="2054876" cy="886700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Gráfico, Gráfico de bolhas&#10;&#10;Descrição gerada automaticamente">
            <a:extLst>
              <a:ext uri="{FF2B5EF4-FFF2-40B4-BE49-F238E27FC236}">
                <a16:creationId xmlns:a16="http://schemas.microsoft.com/office/drawing/2014/main" id="{D80DAE35-F2D3-9D23-BCBE-65D15D6287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999" y="2351742"/>
            <a:ext cx="8692843" cy="5451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41712DEC-C21D-10C0-5504-9DD1771A5C2D}"/>
              </a:ext>
            </a:extLst>
          </p:cNvPr>
          <p:cNvSpPr txBox="1"/>
          <p:nvPr/>
        </p:nvSpPr>
        <p:spPr>
          <a:xfrm>
            <a:off x="237744" y="9084980"/>
            <a:ext cx="1091120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ERBB,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erythroblastic oncogene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B;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HER,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human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epidermal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growth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factor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receptor;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HER2,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human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epidermal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growth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factor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receptor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50" dirty="0">
                <a:solidFill>
                  <a:srgbClr val="9DA4A4"/>
                </a:solidFill>
                <a:latin typeface="Calibri"/>
                <a:cs typeface="Calibri"/>
              </a:rPr>
              <a:t>2</a:t>
            </a:r>
            <a:endParaRPr sz="800" dirty="0">
              <a:latin typeface="Calibri"/>
              <a:cs typeface="Calibri"/>
            </a:endParaRPr>
          </a:p>
          <a:p>
            <a:pPr marL="12700" marR="5080">
              <a:lnSpc>
                <a:spcPts val="1010"/>
              </a:lnSpc>
              <a:spcBef>
                <a:spcPts val="15"/>
              </a:spcBef>
            </a:pP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1.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Lee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Y,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Acta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 err="1">
                <a:solidFill>
                  <a:srgbClr val="9DA4A4"/>
                </a:solidFill>
                <a:latin typeface="Calibri"/>
                <a:cs typeface="Calibri"/>
              </a:rPr>
              <a:t>Biochim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 err="1">
                <a:solidFill>
                  <a:srgbClr val="9DA4A4"/>
                </a:solidFill>
                <a:latin typeface="Calibri"/>
                <a:cs typeface="Calibri"/>
              </a:rPr>
              <a:t>Biophys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Sin.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2014;46:190–8;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2.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Lyu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H,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Acta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Pharm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Sin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B.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2018;8:503–10;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3.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Arteaga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CL,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Cancer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Cell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2014;25:282–303;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4.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 err="1">
                <a:solidFill>
                  <a:srgbClr val="9DA4A4"/>
                </a:solidFill>
                <a:latin typeface="Calibri"/>
                <a:cs typeface="Calibri"/>
              </a:rPr>
              <a:t>Wieduwilt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MJ,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Cell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Mol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Life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Sci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2008;65:1566–84;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5.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Subramanian</a:t>
            </a:r>
            <a:r>
              <a:rPr sz="800" spc="-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J,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Oncologist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2019;24:e1303–</a:t>
            </a:r>
            <a:r>
              <a:rPr sz="800" spc="500" dirty="0">
                <a:solidFill>
                  <a:srgbClr val="9DA4A4"/>
                </a:solidFill>
                <a:latin typeface="Calibri"/>
                <a:cs typeface="Calibri"/>
              </a:rPr>
              <a:t> 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14;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6.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Cai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Z,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In: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 err="1">
                <a:solidFill>
                  <a:srgbClr val="9DA4A4"/>
                </a:solidFill>
                <a:latin typeface="Calibri"/>
                <a:cs typeface="Calibri"/>
              </a:rPr>
              <a:t>Badve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S.,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Kumar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G.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(eds)</a:t>
            </a:r>
            <a:r>
              <a:rPr sz="800" spc="-2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Predictive Biomarkers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in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Oncology.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Springer,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Cham.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pages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231‒42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 err="1">
                <a:solidFill>
                  <a:srgbClr val="9DA4A4"/>
                </a:solidFill>
                <a:latin typeface="Calibri"/>
                <a:cs typeface="Calibri"/>
              </a:rPr>
              <a:t>Grinda</a:t>
            </a:r>
            <a:r>
              <a:rPr sz="800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T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et</a:t>
            </a:r>
            <a:r>
              <a:rPr sz="800" spc="-2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al.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9DA4A4"/>
                </a:solidFill>
                <a:latin typeface="Calibri"/>
                <a:cs typeface="Calibri"/>
              </a:rPr>
              <a:t>ESMO</a:t>
            </a:r>
            <a:r>
              <a:rPr sz="800" i="1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9DA4A4"/>
                </a:solidFill>
                <a:latin typeface="Calibri"/>
                <a:cs typeface="Calibri"/>
              </a:rPr>
              <a:t>Open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202,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 err="1">
                <a:solidFill>
                  <a:srgbClr val="9DA4A4"/>
                </a:solidFill>
                <a:latin typeface="Calibri"/>
                <a:cs typeface="Calibri"/>
              </a:rPr>
              <a:t>Hudis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CA.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9DA4A4"/>
                </a:solidFill>
                <a:latin typeface="Calibri"/>
                <a:cs typeface="Calibri"/>
              </a:rPr>
              <a:t>N</a:t>
            </a:r>
            <a:r>
              <a:rPr sz="800" i="1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9DA4A4"/>
                </a:solidFill>
                <a:latin typeface="Calibri"/>
                <a:cs typeface="Calibri"/>
              </a:rPr>
              <a:t>Engl</a:t>
            </a:r>
            <a:r>
              <a:rPr sz="800" i="1" spc="-1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9DA4A4"/>
                </a:solidFill>
                <a:latin typeface="Calibri"/>
                <a:cs typeface="Calibri"/>
              </a:rPr>
              <a:t>J</a:t>
            </a:r>
            <a:r>
              <a:rPr sz="800" i="1" spc="-20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i="1" dirty="0">
                <a:solidFill>
                  <a:srgbClr val="9DA4A4"/>
                </a:solidFill>
                <a:latin typeface="Calibri"/>
                <a:cs typeface="Calibri"/>
              </a:rPr>
              <a:t>Med</a:t>
            </a:r>
            <a:r>
              <a:rPr sz="800" dirty="0">
                <a:solidFill>
                  <a:srgbClr val="9DA4A4"/>
                </a:solidFill>
                <a:latin typeface="Calibri"/>
                <a:cs typeface="Calibri"/>
              </a:rPr>
              <a:t>.</a:t>
            </a:r>
            <a:r>
              <a:rPr sz="800" spc="-15" dirty="0">
                <a:solidFill>
                  <a:srgbClr val="9DA4A4"/>
                </a:solidFill>
                <a:latin typeface="Calibri"/>
                <a:cs typeface="Calibri"/>
              </a:rPr>
              <a:t> </a:t>
            </a:r>
            <a:r>
              <a:rPr sz="800" spc="-20" dirty="0">
                <a:solidFill>
                  <a:srgbClr val="9DA4A4"/>
                </a:solidFill>
                <a:latin typeface="Calibri"/>
                <a:cs typeface="Calibri"/>
              </a:rPr>
              <a:t>2007</a:t>
            </a:r>
            <a:endParaRPr sz="800" dirty="0">
              <a:latin typeface="Calibri"/>
              <a:cs typeface="Calibri"/>
            </a:endParaRP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71E15843-91A5-20D8-42FA-E658264E2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8880" y="9722041"/>
            <a:ext cx="4389120" cy="571683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DF8CCD0-E89E-1A54-482A-59638770AFD1}"/>
              </a:ext>
            </a:extLst>
          </p:cNvPr>
          <p:cNvSpPr/>
          <p:nvPr/>
        </p:nvSpPr>
        <p:spPr>
          <a:xfrm>
            <a:off x="342223" y="8183635"/>
            <a:ext cx="16751460" cy="657642"/>
          </a:xfrm>
          <a:custGeom>
            <a:avLst/>
            <a:gdLst/>
            <a:ahLst/>
            <a:cxnLst/>
            <a:rect l="l" t="t" r="r" b="b"/>
            <a:pathLst>
              <a:path w="11586845" h="482600">
                <a:moveTo>
                  <a:pt x="11506195" y="0"/>
                </a:moveTo>
                <a:lnTo>
                  <a:pt x="80437" y="0"/>
                </a:lnTo>
                <a:lnTo>
                  <a:pt x="49127" y="6321"/>
                </a:lnTo>
                <a:lnTo>
                  <a:pt x="23559" y="23559"/>
                </a:lnTo>
                <a:lnTo>
                  <a:pt x="6321" y="49127"/>
                </a:lnTo>
                <a:lnTo>
                  <a:pt x="0" y="80437"/>
                </a:lnTo>
                <a:lnTo>
                  <a:pt x="0" y="402162"/>
                </a:lnTo>
                <a:lnTo>
                  <a:pt x="6321" y="433472"/>
                </a:lnTo>
                <a:lnTo>
                  <a:pt x="23559" y="459040"/>
                </a:lnTo>
                <a:lnTo>
                  <a:pt x="49127" y="476278"/>
                </a:lnTo>
                <a:lnTo>
                  <a:pt x="80437" y="482599"/>
                </a:lnTo>
                <a:lnTo>
                  <a:pt x="11506195" y="482599"/>
                </a:lnTo>
                <a:lnTo>
                  <a:pt x="11537505" y="476278"/>
                </a:lnTo>
                <a:lnTo>
                  <a:pt x="11563073" y="459040"/>
                </a:lnTo>
                <a:lnTo>
                  <a:pt x="11580311" y="433472"/>
                </a:lnTo>
                <a:lnTo>
                  <a:pt x="11586633" y="402162"/>
                </a:lnTo>
                <a:lnTo>
                  <a:pt x="11586633" y="80437"/>
                </a:lnTo>
                <a:lnTo>
                  <a:pt x="11580311" y="49127"/>
                </a:lnTo>
                <a:lnTo>
                  <a:pt x="11563073" y="23559"/>
                </a:lnTo>
                <a:lnTo>
                  <a:pt x="11537505" y="6321"/>
                </a:lnTo>
                <a:lnTo>
                  <a:pt x="11506195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C90DEAE1-AE0F-7316-3A96-CEB77FBE19DA}"/>
              </a:ext>
            </a:extLst>
          </p:cNvPr>
          <p:cNvSpPr txBox="1"/>
          <p:nvPr/>
        </p:nvSpPr>
        <p:spPr>
          <a:xfrm>
            <a:off x="867374" y="8275611"/>
            <a:ext cx="1781251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amplificação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gene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HER2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e/ou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superexpressão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membros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família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ERBB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conduzem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tumorigênese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Calibri"/>
                <a:cs typeface="Calibri"/>
              </a:rPr>
              <a:t>vários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lang="pt-BR" sz="2400" dirty="0" err="1">
                <a:solidFill>
                  <a:srgbClr val="FFFFFF"/>
                </a:solidFill>
                <a:latin typeface="Calibri"/>
                <a:cs typeface="Calibri"/>
              </a:rPr>
              <a:t>ecidos</a:t>
            </a:r>
            <a:r>
              <a:rPr sz="2400" spc="-15" baseline="25252" dirty="0">
                <a:solidFill>
                  <a:srgbClr val="FFFFFF"/>
                </a:solidFill>
                <a:latin typeface="Calibri"/>
                <a:cs typeface="Calibri"/>
              </a:rPr>
              <a:t>1–5</a:t>
            </a:r>
            <a:endParaRPr sz="2400" baseline="25252" dirty="0">
              <a:latin typeface="Calibri"/>
              <a:cs typeface="Calibri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C66AFB2-D681-332E-0650-C45AA8952E74}"/>
              </a:ext>
            </a:extLst>
          </p:cNvPr>
          <p:cNvSpPr txBox="1">
            <a:spLocks/>
          </p:cNvSpPr>
          <p:nvPr/>
        </p:nvSpPr>
        <p:spPr>
          <a:xfrm>
            <a:off x="575186" y="254847"/>
            <a:ext cx="12226414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4800" b="1" dirty="0"/>
              <a:t>Membros da família ERBB e vias de sinalização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9A4504F-6ED3-1971-0602-ACD52C668152}"/>
              </a:ext>
            </a:extLst>
          </p:cNvPr>
          <p:cNvSpPr txBox="1"/>
          <p:nvPr/>
        </p:nvSpPr>
        <p:spPr>
          <a:xfrm>
            <a:off x="16645812" y="6700577"/>
            <a:ext cx="4478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0" y="1860016"/>
            <a:ext cx="2757714" cy="480167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7BC5EF71-6A25-7C7F-AF0B-DD5CE55D1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5391" y="9692640"/>
            <a:ext cx="4792609" cy="624237"/>
          </a:xfrm>
          <a:prstGeom prst="rect">
            <a:avLst/>
          </a:prstGeom>
        </p:spPr>
      </p:pic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C438FEF-7FED-4499-1302-B262129C9B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77" y="2684005"/>
            <a:ext cx="14581045" cy="6206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Footer Placeholder 6">
            <a:extLst>
              <a:ext uri="{FF2B5EF4-FFF2-40B4-BE49-F238E27FC236}">
                <a16:creationId xmlns:a16="http://schemas.microsoft.com/office/drawing/2014/main" id="{70CC91C1-8B62-7FE3-0328-BBA82839F749}"/>
              </a:ext>
            </a:extLst>
          </p:cNvPr>
          <p:cNvSpPr txBox="1">
            <a:spLocks/>
          </p:cNvSpPr>
          <p:nvPr/>
        </p:nvSpPr>
        <p:spPr>
          <a:xfrm>
            <a:off x="848179" y="9544245"/>
            <a:ext cx="11366497" cy="2880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Oh DY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 Rev Clin 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2020;17:33–48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 Hsu JL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 Metastasis Rev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 2016;35:575–588. 3. Daks AA 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Biochemistry (Mosc). 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2020;85:1277–1287. 4. Sun LF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Front Oncol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2020;10:1608.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97DA85B-6C0A-2FE3-D391-AC8ACE2531AF}"/>
              </a:ext>
            </a:extLst>
          </p:cNvPr>
          <p:cNvSpPr txBox="1">
            <a:spLocks/>
          </p:cNvSpPr>
          <p:nvPr/>
        </p:nvSpPr>
        <p:spPr>
          <a:xfrm>
            <a:off x="94734" y="300063"/>
            <a:ext cx="1287338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4800" b="1" dirty="0"/>
              <a:t>HER-2: </a:t>
            </a:r>
            <a:r>
              <a:rPr lang="pt-BR" sz="4800" b="1" dirty="0" err="1"/>
              <a:t>superexpressão</a:t>
            </a:r>
            <a:r>
              <a:rPr lang="pt-BR" sz="4800" b="1" dirty="0"/>
              <a:t>, amplificação ou mutação </a:t>
            </a:r>
          </a:p>
          <a:p>
            <a:pPr>
              <a:lnSpc>
                <a:spcPct val="100000"/>
              </a:lnSpc>
            </a:pPr>
            <a:r>
              <a:rPr lang="pt-BR" sz="4800" b="1" dirty="0"/>
              <a:t>Ativação oncogênica</a:t>
            </a:r>
          </a:p>
        </p:txBody>
      </p:sp>
    </p:spTree>
    <p:extLst>
      <p:ext uri="{BB962C8B-B14F-4D97-AF65-F5344CB8AC3E}">
        <p14:creationId xmlns:p14="http://schemas.microsoft.com/office/powerpoint/2010/main" val="138533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76727"/>
            <a:ext cx="12487671" cy="1216131"/>
          </a:xfrm>
        </p:spPr>
        <p:txBody>
          <a:bodyPr/>
          <a:lstStyle/>
          <a:p>
            <a:r>
              <a:rPr lang="pt-BR" sz="4800" b="1" dirty="0"/>
              <a:t>Métodos diagnósticos para alterações em HER-2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" y="1310522"/>
            <a:ext cx="2757714" cy="480167"/>
          </a:xfrm>
          <a:prstGeom prst="rect">
            <a:avLst/>
          </a:prstGeom>
        </p:spPr>
      </p:pic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4E0B7156-723C-758B-F7D8-2797AB0CB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EAD5EDDF-3024-8D01-AF87-4BB1E45B8BE3}"/>
              </a:ext>
            </a:extLst>
          </p:cNvPr>
          <p:cNvSpPr txBox="1">
            <a:spLocks/>
          </p:cNvSpPr>
          <p:nvPr/>
        </p:nvSpPr>
        <p:spPr>
          <a:xfrm>
            <a:off x="172462" y="9953504"/>
            <a:ext cx="11366497" cy="2880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HER2 IHC testing algorithm is based on the intensity of staining and % tumour cells stained; </a:t>
            </a:r>
            <a:r>
              <a:rPr lang="en-GB" sz="700" baseline="30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Current ctDNA assay sensitivity to detect HER2 (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ERBB2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gene amplification in the blood needs to be improved prior to clinical implementation. </a:t>
            </a:r>
          </a:p>
          <a:p>
            <a:pPr lvl="0" defTabSz="609570"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Furrer D et al.</a:t>
            </a:r>
            <a:r>
              <a:rPr lang="en-GB" sz="7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Pathol.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2015;144:686–703. 2. Marchio C et al.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 Clin Bio.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2021;72:123–135. 3. Zhao J </a:t>
            </a:r>
            <a:r>
              <a:rPr lang="en-GB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JCO Precis Oncol.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2020;4:411-425. 4. Pennel N</a:t>
            </a:r>
            <a:r>
              <a:rPr lang="en-GB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 Soc Clin Oncol Educ Book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2019;39:531–542. </a:t>
            </a:r>
            <a:r>
              <a:rPr lang="en-GB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Niu D</a:t>
            </a:r>
            <a:r>
              <a:rPr lang="en-GB" sz="7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 </a:t>
            </a:r>
            <a:r>
              <a:rPr kumimoji="0" lang="en-GB" sz="7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Pathol Oncol Res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2020;26:2577–2585. 6.</a:t>
            </a:r>
            <a:r>
              <a:rPr lang="en-GB" sz="7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IASLC. IASLC atlas of molecular testing for targeted therapy in lung cancer. https://www.iaslc.org/iaslc-atlas-molecular-testing-targeted-therapy-lung-cancer.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Google Shape;1570;p34">
            <a:extLst>
              <a:ext uri="{FF2B5EF4-FFF2-40B4-BE49-F238E27FC236}">
                <a16:creationId xmlns:a16="http://schemas.microsoft.com/office/drawing/2014/main" id="{6ABE7796-6377-ECEE-F7BE-98E32E61C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637378"/>
              </p:ext>
            </p:extLst>
          </p:nvPr>
        </p:nvGraphicFramePr>
        <p:xfrm>
          <a:off x="953677" y="2668688"/>
          <a:ext cx="16380646" cy="54629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13491">
                  <a:extLst>
                    <a:ext uri="{9D8B030D-6E8A-4147-A177-3AD203B41FA5}">
                      <a16:colId xmlns:a16="http://schemas.microsoft.com/office/drawing/2014/main" val="3299082229"/>
                    </a:ext>
                  </a:extLst>
                </a:gridCol>
                <a:gridCol w="4588527">
                  <a:extLst>
                    <a:ext uri="{9D8B030D-6E8A-4147-A177-3AD203B41FA5}">
                      <a16:colId xmlns:a16="http://schemas.microsoft.com/office/drawing/2014/main" val="3909071243"/>
                    </a:ext>
                  </a:extLst>
                </a:gridCol>
                <a:gridCol w="4939314">
                  <a:extLst>
                    <a:ext uri="{9D8B030D-6E8A-4147-A177-3AD203B41FA5}">
                      <a16:colId xmlns:a16="http://schemas.microsoft.com/office/drawing/2014/main" val="1491419211"/>
                    </a:ext>
                  </a:extLst>
                </a:gridCol>
                <a:gridCol w="4939314">
                  <a:extLst>
                    <a:ext uri="{9D8B030D-6E8A-4147-A177-3AD203B41FA5}">
                      <a16:colId xmlns:a16="http://schemas.microsoft.com/office/drawing/2014/main" val="2321633892"/>
                    </a:ext>
                  </a:extLst>
                </a:gridCol>
              </a:tblGrid>
              <a:tr h="55342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Superexpressão proteica</a:t>
                      </a:r>
                      <a:r>
                        <a:rPr kumimoji="0" lang="en-GB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3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1" i="0" u="none" strike="noStrike" kern="1200" cap="none" spc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Amplificação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de </a:t>
                      </a:r>
                      <a:r>
                        <a:rPr kumimoji="1" lang="en-US" sz="2000" b="1" i="1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HER2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(</a:t>
                      </a:r>
                      <a:r>
                        <a:rPr kumimoji="1" lang="en-US" sz="2000" b="1" i="1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ERBB2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  <a:r>
                        <a:rPr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(</a:t>
                      </a:r>
                      <a:r>
                        <a:rPr kumimoji="1" lang="en-US" sz="2000" b="1" i="0" u="none" strike="noStrike" kern="1200" cap="none" spc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número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de </a:t>
                      </a:r>
                      <a:r>
                        <a:rPr kumimoji="1" lang="en-US" sz="2000" b="1" i="0" u="none" strike="noStrike" kern="1200" cap="none" spc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cópias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  <a:r>
                        <a:rPr lang="en-GB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3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1" i="0" u="none" strike="noStrike" kern="1200" cap="none" spc="0" baseline="0" dirty="0" err="1">
                          <a:solidFill>
                            <a:schemeClr val="tx2"/>
                          </a:solidFill>
                          <a:latin typeface="+mn-lt"/>
                        </a:rPr>
                        <a:t>Mutações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no gene </a:t>
                      </a:r>
                      <a:r>
                        <a:rPr kumimoji="1" lang="en-US" sz="2000" b="1" i="1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HER2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 (</a:t>
                      </a:r>
                      <a:r>
                        <a:rPr kumimoji="1" lang="en-US" sz="2000" b="1" i="1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ERBB2</a:t>
                      </a: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2"/>
                          </a:solidFill>
                          <a:latin typeface="+mn-lt"/>
                        </a:rPr>
                        <a:t>)</a:t>
                      </a:r>
                      <a:r>
                        <a:rPr kumimoji="1" lang="en-US" sz="2000" b="1" i="0" u="none" strike="noStrike" kern="1200" cap="none" spc="0" baseline="30000" dirty="0">
                          <a:solidFill>
                            <a:schemeClr val="tx2"/>
                          </a:solidFill>
                          <a:latin typeface="+mn-lt"/>
                        </a:rPr>
                        <a:t>4,5,6,a</a:t>
                      </a:r>
                      <a:endParaRPr kumimoji="1" lang="en-US" sz="2000" b="1" i="0" u="none" strike="noStrike" kern="1200" cap="none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5DE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8D3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12405"/>
                  </a:ext>
                </a:extLst>
              </a:tr>
              <a:tr h="513859">
                <a:tc>
                  <a:txBody>
                    <a:bodyPr/>
                    <a:lstStyle/>
                    <a:p>
                      <a:pPr marL="0" marR="0" lvl="0" indent="0" algn="ctr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Métodos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8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IHQ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F7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ISH</a:t>
                      </a:r>
                      <a:endParaRPr kumimoji="0" lang="en-GB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F7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1" lang="en-US" sz="2000" b="1" i="0" u="none" strike="noStrike" kern="1200" cap="none" spc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NGS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3F7">
                        <a:alpha val="2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75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kern="1200" baseline="0" dirty="0" err="1">
                          <a:solidFill>
                            <a:schemeClr val="bg1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Descrição</a:t>
                      </a:r>
                      <a:endParaRPr lang="en-GB" sz="2000" b="1" i="0" kern="1200" baseline="0" dirty="0">
                        <a:solidFill>
                          <a:schemeClr val="bg1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86D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Avalia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nível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expressão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proteica</a:t>
                      </a:r>
                      <a:r>
                        <a:rPr lang="en-US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1</a:t>
                      </a:r>
                    </a:p>
                    <a:p>
                      <a:pPr marL="171450" marR="0" lvl="0" indent="-17145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Identifica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proteína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em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membrana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celular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através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anticorpos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1</a:t>
                      </a:r>
                    </a:p>
                    <a:p>
                      <a:pPr marL="171450" marR="0" lvl="0" indent="-171450" algn="l" defTabSz="6095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Escores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intensidade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marcação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,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padrão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marcação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em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membrana e %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células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coradas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correlaciona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-se com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quantidade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expressão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proteica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(IHC 0, 1+, 2+, or 3+) </a:t>
                      </a:r>
                      <a:r>
                        <a:rPr lang="en-US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2,a</a:t>
                      </a:r>
                      <a:endParaRPr lang="en-GB" sz="2000" b="0" i="0" baseline="3000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Avalia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número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cópias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do gene HER-2 no núcleo</a:t>
                      </a:r>
                      <a:r>
                        <a:rPr lang="en-US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1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Utiliza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sondas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DNA para detector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sequências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específicas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ácidos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nucleicos</a:t>
                      </a:r>
                      <a:endParaRPr lang="en-US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Técnicas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: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microscópio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fluorescente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(FISH),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cromogênica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(CISH) e or prata (SISH)</a:t>
                      </a:r>
                      <a:r>
                        <a:rPr lang="en-US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1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Define se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há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amplificação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ou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US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não</a:t>
                      </a:r>
                      <a:r>
                        <a:rPr lang="en-US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do gene HER-2</a:t>
                      </a:r>
                      <a:r>
                        <a:rPr lang="en-US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1</a:t>
                      </a: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Testagem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em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casos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IHC com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escore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2</a:t>
                      </a:r>
                      <a:r>
                        <a:rPr lang="en-GB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1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Identifica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mutações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em HER2 (</a:t>
                      </a:r>
                      <a:r>
                        <a:rPr lang="en-GB" sz="2000" b="0" i="1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ERBB2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)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como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parte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perfil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molecular mais amplo</a:t>
                      </a:r>
                      <a:r>
                        <a:rPr lang="en-GB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4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Também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pode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ser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usada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para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detectar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amplificações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em HER2 (</a:t>
                      </a:r>
                      <a:r>
                        <a:rPr lang="en-GB" sz="2000" b="0" i="1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ERBB2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)</a:t>
                      </a:r>
                      <a:r>
                        <a:rPr lang="en-GB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5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  <a:p>
                      <a:pPr marL="171450" lvl="0" indent="-1714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HER2 (</a:t>
                      </a:r>
                      <a:r>
                        <a:rPr lang="en-GB" sz="2000" b="0" i="1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ERBB2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)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pode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ser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incluído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em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painel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genes a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serem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testados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a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partir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do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diagnóstico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inicial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câncer</a:t>
                      </a:r>
                      <a:r>
                        <a:rPr lang="en-GB" sz="2000" b="0" i="0" baseline="3000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4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875121"/>
                  </a:ext>
                </a:extLst>
              </a:tr>
              <a:tr h="7905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kern="1200" baseline="0" dirty="0">
                          <a:solidFill>
                            <a:schemeClr val="bg1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Tipo de </a:t>
                      </a:r>
                      <a:r>
                        <a:rPr lang="en-GB" sz="2000" b="1" i="0" kern="1200" baseline="0" dirty="0" err="1">
                          <a:solidFill>
                            <a:schemeClr val="bg1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amostra</a:t>
                      </a:r>
                      <a:endParaRPr lang="en-GB" sz="2000" b="1" i="0" kern="1200" baseline="0" dirty="0">
                        <a:solidFill>
                          <a:schemeClr val="bg1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86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Tecido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Tecido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Tecido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Plasma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ctDNA</a:t>
                      </a:r>
                      <a:r>
                        <a:rPr lang="en-GB" sz="2000" b="0" i="0" baseline="3000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b</a:t>
                      </a:r>
                      <a:endParaRPr lang="en-GB" sz="2000" b="0" i="0" baseline="3000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78638"/>
                  </a:ext>
                </a:extLst>
              </a:tr>
              <a:tr h="6209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kern="1200" baseline="0" dirty="0" err="1">
                          <a:solidFill>
                            <a:schemeClr val="bg1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Alternativas</a:t>
                      </a:r>
                      <a:endParaRPr lang="en-GB" sz="2000" b="1" i="0" kern="1200" baseline="0" dirty="0">
                        <a:solidFill>
                          <a:schemeClr val="bg1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A486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Espectometria</a:t>
                      </a:r>
                      <a:r>
                        <a:rPr lang="en-GB" sz="2000" b="0" i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 de </a:t>
                      </a:r>
                      <a:r>
                        <a:rPr lang="en-GB" sz="2000" b="0" i="0" dirty="0" err="1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massa</a:t>
                      </a:r>
                      <a:endParaRPr lang="en-GB" sz="2000" b="0" i="0" dirty="0">
                        <a:solidFill>
                          <a:srgbClr val="2A163A"/>
                        </a:solidFill>
                        <a:latin typeface="+mn-lt"/>
                        <a:ea typeface="Roboto"/>
                        <a:cs typeface="Calibri" panose="020F0502020204030204" pitchFamily="34" charset="0"/>
                        <a:sym typeface="Roboto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baseline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NGS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baseline="0" dirty="0">
                          <a:solidFill>
                            <a:srgbClr val="2A163A"/>
                          </a:solidFill>
                          <a:latin typeface="+mn-lt"/>
                          <a:ea typeface="Roboto"/>
                          <a:cs typeface="Calibri" panose="020F0502020204030204" pitchFamily="34" charset="0"/>
                          <a:sym typeface="Roboto"/>
                        </a:rPr>
                        <a:t>ddPCR, qPCR</a:t>
                      </a: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36899"/>
                  </a:ext>
                </a:extLst>
              </a:tr>
            </a:tbl>
          </a:graphicData>
        </a:graphic>
      </p:graphicFrame>
      <p:sp>
        <p:nvSpPr>
          <p:cNvPr id="9" name="Left Bracket 224">
            <a:extLst>
              <a:ext uri="{FF2B5EF4-FFF2-40B4-BE49-F238E27FC236}">
                <a16:creationId xmlns:a16="http://schemas.microsoft.com/office/drawing/2014/main" id="{6E286389-F434-819B-4E74-397B0F486FF6}"/>
              </a:ext>
            </a:extLst>
          </p:cNvPr>
          <p:cNvSpPr/>
          <p:nvPr/>
        </p:nvSpPr>
        <p:spPr>
          <a:xfrm rot="5400000">
            <a:off x="5098518" y="179456"/>
            <a:ext cx="71635" cy="4557670"/>
          </a:xfrm>
          <a:prstGeom prst="leftBracke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Left Bracket 226">
            <a:extLst>
              <a:ext uri="{FF2B5EF4-FFF2-40B4-BE49-F238E27FC236}">
                <a16:creationId xmlns:a16="http://schemas.microsoft.com/office/drawing/2014/main" id="{5B89EB56-6469-D031-AB89-52062CE8A7A3}"/>
              </a:ext>
            </a:extLst>
          </p:cNvPr>
          <p:cNvSpPr/>
          <p:nvPr/>
        </p:nvSpPr>
        <p:spPr>
          <a:xfrm rot="5400000">
            <a:off x="11995525" y="-908551"/>
            <a:ext cx="105949" cy="6768000"/>
          </a:xfrm>
          <a:prstGeom prst="leftBracket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225">
            <a:extLst>
              <a:ext uri="{FF2B5EF4-FFF2-40B4-BE49-F238E27FC236}">
                <a16:creationId xmlns:a16="http://schemas.microsoft.com/office/drawing/2014/main" id="{A47A9509-1567-BAE6-DB1B-A62A517B0E26}"/>
              </a:ext>
            </a:extLst>
          </p:cNvPr>
          <p:cNvSpPr/>
          <p:nvPr/>
        </p:nvSpPr>
        <p:spPr>
          <a:xfrm>
            <a:off x="3225065" y="1950257"/>
            <a:ext cx="4139773" cy="2864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Métodos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baseados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proteína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227">
            <a:extLst>
              <a:ext uri="{FF2B5EF4-FFF2-40B4-BE49-F238E27FC236}">
                <a16:creationId xmlns:a16="http://schemas.microsoft.com/office/drawing/2014/main" id="{46E6A52D-90CA-9FAB-8257-3FBB7A476449}"/>
              </a:ext>
            </a:extLst>
          </p:cNvPr>
          <p:cNvSpPr/>
          <p:nvPr/>
        </p:nvSpPr>
        <p:spPr>
          <a:xfrm>
            <a:off x="9528910" y="2008434"/>
            <a:ext cx="5084323" cy="18430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Métodos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baseados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ácidos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nucleicos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06E4C507-4864-1A4F-3ABB-DCA09D9B1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134" y="8211895"/>
            <a:ext cx="1566565" cy="1605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B77D986-31B7-B4B1-82EA-34DA56686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053" y="8211895"/>
            <a:ext cx="1557460" cy="1605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FE6CAA7-FC78-3274-E8E8-7DD085A2B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513" y="8239642"/>
            <a:ext cx="1557460" cy="1605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 descr="Luz do sol&#10;&#10;Descrição gerada automaticamente com confiança baixa">
            <a:extLst>
              <a:ext uri="{FF2B5EF4-FFF2-40B4-BE49-F238E27FC236}">
                <a16:creationId xmlns:a16="http://schemas.microsoft.com/office/drawing/2014/main" id="{D6F00AE7-9091-075A-AA02-0D6C9C6F6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8297" y="8315892"/>
            <a:ext cx="1864668" cy="1486477"/>
          </a:xfrm>
          <a:prstGeom prst="rect">
            <a:avLst/>
          </a:prstGeom>
        </p:spPr>
      </p:pic>
      <p:pic>
        <p:nvPicPr>
          <p:cNvPr id="19" name="Imagem 18" descr="Imagem aproximada de luz&#10;&#10;Descrição gerada automaticamente com confiança baixa">
            <a:extLst>
              <a:ext uri="{FF2B5EF4-FFF2-40B4-BE49-F238E27FC236}">
                <a16:creationId xmlns:a16="http://schemas.microsoft.com/office/drawing/2014/main" id="{8364AF9A-6670-9F3E-649A-7EDB30C133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6541" y="8315892"/>
            <a:ext cx="1864531" cy="148647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82C8685-A812-9C9E-3AE3-07F51F1C8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87552">
            <a:off x="14115343" y="8518542"/>
            <a:ext cx="1314115" cy="8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52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4681" y="328862"/>
            <a:ext cx="11665975" cy="1216131"/>
          </a:xfrm>
        </p:spPr>
        <p:txBody>
          <a:bodyPr/>
          <a:lstStyle/>
          <a:p>
            <a:r>
              <a:rPr lang="pt-BR" sz="4800" b="1" dirty="0"/>
              <a:t>Ensaios aprovados pela FDA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1" y="1463012"/>
            <a:ext cx="2757714" cy="48016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C8D5F90-4400-ACE5-9383-8E11594987A3}"/>
              </a:ext>
            </a:extLst>
          </p:cNvPr>
          <p:cNvSpPr txBox="1"/>
          <p:nvPr/>
        </p:nvSpPr>
        <p:spPr>
          <a:xfrm>
            <a:off x="474681" y="9436523"/>
            <a:ext cx="1224621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Reporting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Carcinoma: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Practical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Recommendations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Immunohistochemistry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Fluorescent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Situ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Hybridization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Proceedings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ISGyP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Companion Society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Session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2020 USCAP Annual Meeting.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2021</a:t>
            </a:r>
            <a:endParaRPr lang="pt-BR" sz="800" dirty="0"/>
          </a:p>
        </p:txBody>
      </p:sp>
      <p:grpSp>
        <p:nvGrpSpPr>
          <p:cNvPr id="8" name="Group 100">
            <a:extLst>
              <a:ext uri="{FF2B5EF4-FFF2-40B4-BE49-F238E27FC236}">
                <a16:creationId xmlns:a16="http://schemas.microsoft.com/office/drawing/2014/main" id="{143D8A09-174F-6098-7747-FF48A826B62D}"/>
              </a:ext>
            </a:extLst>
          </p:cNvPr>
          <p:cNvGrpSpPr/>
          <p:nvPr/>
        </p:nvGrpSpPr>
        <p:grpSpPr>
          <a:xfrm>
            <a:off x="1378858" y="2462055"/>
            <a:ext cx="14884399" cy="6152925"/>
            <a:chOff x="738621" y="1379627"/>
            <a:chExt cx="7954433" cy="2705485"/>
          </a:xfrm>
        </p:grpSpPr>
        <p:grpSp>
          <p:nvGrpSpPr>
            <p:cNvPr id="9" name="Google Shape;517;p21">
              <a:extLst>
                <a:ext uri="{FF2B5EF4-FFF2-40B4-BE49-F238E27FC236}">
                  <a16:creationId xmlns:a16="http://schemas.microsoft.com/office/drawing/2014/main" id="{A6108510-6EE9-D883-24BA-DE944CA07770}"/>
                </a:ext>
              </a:extLst>
            </p:cNvPr>
            <p:cNvGrpSpPr/>
            <p:nvPr/>
          </p:nvGrpSpPr>
          <p:grpSpPr>
            <a:xfrm>
              <a:off x="3566419" y="2062811"/>
              <a:ext cx="2138153" cy="1835370"/>
              <a:chOff x="5346325" y="1229825"/>
              <a:chExt cx="3379009" cy="2900510"/>
            </a:xfrm>
          </p:grpSpPr>
          <p:sp>
            <p:nvSpPr>
              <p:cNvPr id="94" name="Google Shape;518;p21">
                <a:extLst>
                  <a:ext uri="{FF2B5EF4-FFF2-40B4-BE49-F238E27FC236}">
                    <a16:creationId xmlns:a16="http://schemas.microsoft.com/office/drawing/2014/main" id="{FD730BA1-991C-79AD-1609-A4B4C3124C92}"/>
                  </a:ext>
                </a:extLst>
              </p:cNvPr>
              <p:cNvSpPr/>
              <p:nvPr/>
            </p:nvSpPr>
            <p:spPr>
              <a:xfrm>
                <a:off x="5346325" y="1435010"/>
                <a:ext cx="3379009" cy="2695325"/>
              </a:xfrm>
              <a:custGeom>
                <a:avLst/>
                <a:gdLst/>
                <a:ahLst/>
                <a:cxnLst/>
                <a:rect l="l" t="t" r="r" b="b"/>
                <a:pathLst>
                  <a:path w="32837" h="26193" extrusionOk="0">
                    <a:moveTo>
                      <a:pt x="12520" y="1"/>
                    </a:moveTo>
                    <a:cubicBezTo>
                      <a:pt x="11745" y="1"/>
                      <a:pt x="10945" y="87"/>
                      <a:pt x="10165" y="254"/>
                    </a:cubicBezTo>
                    <a:cubicBezTo>
                      <a:pt x="8640" y="573"/>
                      <a:pt x="6557" y="1141"/>
                      <a:pt x="4949" y="2543"/>
                    </a:cubicBezTo>
                    <a:cubicBezTo>
                      <a:pt x="3774" y="3574"/>
                      <a:pt x="2578" y="5378"/>
                      <a:pt x="1959" y="6811"/>
                    </a:cubicBezTo>
                    <a:cubicBezTo>
                      <a:pt x="0" y="11439"/>
                      <a:pt x="52" y="17048"/>
                      <a:pt x="2454" y="20976"/>
                    </a:cubicBezTo>
                    <a:cubicBezTo>
                      <a:pt x="4083" y="23657"/>
                      <a:pt x="6495" y="25254"/>
                      <a:pt x="8578" y="26193"/>
                    </a:cubicBezTo>
                    <a:lnTo>
                      <a:pt x="27681" y="26193"/>
                    </a:lnTo>
                    <a:cubicBezTo>
                      <a:pt x="29991" y="24821"/>
                      <a:pt x="31888" y="21831"/>
                      <a:pt x="32341" y="19265"/>
                    </a:cubicBezTo>
                    <a:cubicBezTo>
                      <a:pt x="32836" y="16491"/>
                      <a:pt x="32289" y="11553"/>
                      <a:pt x="27949" y="10367"/>
                    </a:cubicBezTo>
                    <a:cubicBezTo>
                      <a:pt x="27244" y="10176"/>
                      <a:pt x="26658" y="10102"/>
                      <a:pt x="26158" y="10102"/>
                    </a:cubicBezTo>
                    <a:cubicBezTo>
                      <a:pt x="25254" y="10102"/>
                      <a:pt x="24631" y="10345"/>
                      <a:pt x="24094" y="10584"/>
                    </a:cubicBezTo>
                    <a:cubicBezTo>
                      <a:pt x="23558" y="10828"/>
                      <a:pt x="23112" y="11073"/>
                      <a:pt x="22562" y="11073"/>
                    </a:cubicBezTo>
                    <a:cubicBezTo>
                      <a:pt x="22394" y="11073"/>
                      <a:pt x="22215" y="11050"/>
                      <a:pt x="22021" y="10997"/>
                    </a:cubicBezTo>
                    <a:cubicBezTo>
                      <a:pt x="21393" y="10832"/>
                      <a:pt x="20712" y="10759"/>
                      <a:pt x="19361" y="10007"/>
                    </a:cubicBezTo>
                    <a:cubicBezTo>
                      <a:pt x="18207" y="9368"/>
                      <a:pt x="18032" y="8852"/>
                      <a:pt x="17516" y="7636"/>
                    </a:cubicBezTo>
                    <a:cubicBezTo>
                      <a:pt x="16980" y="6337"/>
                      <a:pt x="17794" y="4429"/>
                      <a:pt x="17712" y="3274"/>
                    </a:cubicBezTo>
                    <a:cubicBezTo>
                      <a:pt x="17544" y="1022"/>
                      <a:pt x="15185" y="1"/>
                      <a:pt x="12520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519;p21">
                <a:extLst>
                  <a:ext uri="{FF2B5EF4-FFF2-40B4-BE49-F238E27FC236}">
                    <a16:creationId xmlns:a16="http://schemas.microsoft.com/office/drawing/2014/main" id="{1C62A879-4167-2126-7C3D-4F039269AE89}"/>
                  </a:ext>
                </a:extLst>
              </p:cNvPr>
              <p:cNvSpPr/>
              <p:nvPr/>
            </p:nvSpPr>
            <p:spPr>
              <a:xfrm>
                <a:off x="7550468" y="1229825"/>
                <a:ext cx="786175" cy="719391"/>
              </a:xfrm>
              <a:custGeom>
                <a:avLst/>
                <a:gdLst/>
                <a:ahLst/>
                <a:cxnLst/>
                <a:rect l="l" t="t" r="r" b="b"/>
                <a:pathLst>
                  <a:path w="7640" h="6991" extrusionOk="0">
                    <a:moveTo>
                      <a:pt x="3825" y="1"/>
                    </a:moveTo>
                    <a:cubicBezTo>
                      <a:pt x="1712" y="1"/>
                      <a:pt x="0" y="1568"/>
                      <a:pt x="0" y="3495"/>
                    </a:cubicBezTo>
                    <a:cubicBezTo>
                      <a:pt x="0" y="5423"/>
                      <a:pt x="1712" y="6990"/>
                      <a:pt x="3825" y="6990"/>
                    </a:cubicBezTo>
                    <a:cubicBezTo>
                      <a:pt x="5928" y="6990"/>
                      <a:pt x="7639" y="5423"/>
                      <a:pt x="7639" y="3495"/>
                    </a:cubicBezTo>
                    <a:cubicBezTo>
                      <a:pt x="7639" y="1568"/>
                      <a:pt x="5928" y="1"/>
                      <a:pt x="382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0;p21">
              <a:extLst>
                <a:ext uri="{FF2B5EF4-FFF2-40B4-BE49-F238E27FC236}">
                  <a16:creationId xmlns:a16="http://schemas.microsoft.com/office/drawing/2014/main" id="{0121AEAB-6B52-0092-00E8-FD1BDC99E9EF}"/>
                </a:ext>
              </a:extLst>
            </p:cNvPr>
            <p:cNvSpPr/>
            <p:nvPr/>
          </p:nvSpPr>
          <p:spPr>
            <a:xfrm>
              <a:off x="3372647" y="2310033"/>
              <a:ext cx="755100" cy="755100"/>
            </a:xfrm>
            <a:prstGeom prst="ellipse">
              <a:avLst/>
            </a:prstGeom>
            <a:solidFill>
              <a:srgbClr val="F3F3F3"/>
            </a:solidFill>
            <a:ln w="127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1;p21">
              <a:extLst>
                <a:ext uri="{FF2B5EF4-FFF2-40B4-BE49-F238E27FC236}">
                  <a16:creationId xmlns:a16="http://schemas.microsoft.com/office/drawing/2014/main" id="{C52FBF7E-F204-414F-F364-C8272E170FCD}"/>
                </a:ext>
              </a:extLst>
            </p:cNvPr>
            <p:cNvSpPr/>
            <p:nvPr/>
          </p:nvSpPr>
          <p:spPr>
            <a:xfrm>
              <a:off x="3647387" y="2633968"/>
              <a:ext cx="59160" cy="182113"/>
            </a:xfrm>
            <a:custGeom>
              <a:avLst/>
              <a:gdLst/>
              <a:ahLst/>
              <a:cxnLst/>
              <a:rect l="l" t="t" r="r" b="b"/>
              <a:pathLst>
                <a:path w="1290" h="3971" extrusionOk="0">
                  <a:moveTo>
                    <a:pt x="650" y="1"/>
                  </a:moveTo>
                  <a:cubicBezTo>
                    <a:pt x="289" y="1"/>
                    <a:pt x="1" y="289"/>
                    <a:pt x="1" y="640"/>
                  </a:cubicBezTo>
                  <a:cubicBezTo>
                    <a:pt x="1" y="970"/>
                    <a:pt x="248" y="1238"/>
                    <a:pt x="567" y="1279"/>
                  </a:cubicBezTo>
                  <a:lnTo>
                    <a:pt x="567" y="3970"/>
                  </a:lnTo>
                  <a:lnTo>
                    <a:pt x="732" y="3970"/>
                  </a:lnTo>
                  <a:lnTo>
                    <a:pt x="732" y="1279"/>
                  </a:lnTo>
                  <a:cubicBezTo>
                    <a:pt x="1042" y="1238"/>
                    <a:pt x="1289" y="970"/>
                    <a:pt x="1289" y="640"/>
                  </a:cubicBezTo>
                  <a:cubicBezTo>
                    <a:pt x="1289" y="289"/>
                    <a:pt x="1000" y="1"/>
                    <a:pt x="650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2;p21">
              <a:extLst>
                <a:ext uri="{FF2B5EF4-FFF2-40B4-BE49-F238E27FC236}">
                  <a16:creationId xmlns:a16="http://schemas.microsoft.com/office/drawing/2014/main" id="{A6219305-11FB-A2D7-76CF-F88C2D283A39}"/>
                </a:ext>
              </a:extLst>
            </p:cNvPr>
            <p:cNvSpPr/>
            <p:nvPr/>
          </p:nvSpPr>
          <p:spPr>
            <a:xfrm>
              <a:off x="3644085" y="2833050"/>
              <a:ext cx="58656" cy="182067"/>
            </a:xfrm>
            <a:custGeom>
              <a:avLst/>
              <a:gdLst/>
              <a:ahLst/>
              <a:cxnLst/>
              <a:rect l="l" t="t" r="r" b="b"/>
              <a:pathLst>
                <a:path w="1279" h="3970" extrusionOk="0">
                  <a:moveTo>
                    <a:pt x="557" y="0"/>
                  </a:moveTo>
                  <a:lnTo>
                    <a:pt x="557" y="2691"/>
                  </a:lnTo>
                  <a:cubicBezTo>
                    <a:pt x="248" y="2732"/>
                    <a:pt x="0" y="3000"/>
                    <a:pt x="0" y="3330"/>
                  </a:cubicBezTo>
                  <a:cubicBezTo>
                    <a:pt x="0" y="3680"/>
                    <a:pt x="289" y="3969"/>
                    <a:pt x="639" y="3969"/>
                  </a:cubicBezTo>
                  <a:cubicBezTo>
                    <a:pt x="990" y="3969"/>
                    <a:pt x="1279" y="3680"/>
                    <a:pt x="1279" y="3330"/>
                  </a:cubicBezTo>
                  <a:cubicBezTo>
                    <a:pt x="1279" y="3000"/>
                    <a:pt x="1042" y="2732"/>
                    <a:pt x="722" y="2691"/>
                  </a:cubicBezTo>
                  <a:lnTo>
                    <a:pt x="722" y="0"/>
                  </a:ln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53;p21">
              <a:extLst>
                <a:ext uri="{FF2B5EF4-FFF2-40B4-BE49-F238E27FC236}">
                  <a16:creationId xmlns:a16="http://schemas.microsoft.com/office/drawing/2014/main" id="{8ED42A56-F5C6-6AC8-B1F8-AD9533EE2D8D}"/>
                </a:ext>
              </a:extLst>
            </p:cNvPr>
            <p:cNvSpPr/>
            <p:nvPr/>
          </p:nvSpPr>
          <p:spPr>
            <a:xfrm>
              <a:off x="3681462" y="2718444"/>
              <a:ext cx="169271" cy="107084"/>
            </a:xfrm>
            <a:custGeom>
              <a:avLst/>
              <a:gdLst/>
              <a:ahLst/>
              <a:cxnLst/>
              <a:rect l="l" t="t" r="r" b="b"/>
              <a:pathLst>
                <a:path w="3691" h="2335" extrusionOk="0">
                  <a:moveTo>
                    <a:pt x="2950" y="1"/>
                  </a:moveTo>
                  <a:cubicBezTo>
                    <a:pt x="2848" y="1"/>
                    <a:pt x="2745" y="25"/>
                    <a:pt x="2649" y="76"/>
                  </a:cubicBezTo>
                  <a:cubicBezTo>
                    <a:pt x="2360" y="241"/>
                    <a:pt x="2248" y="582"/>
                    <a:pt x="2360" y="880"/>
                  </a:cubicBezTo>
                  <a:lnTo>
                    <a:pt x="0" y="2179"/>
                  </a:lnTo>
                  <a:lnTo>
                    <a:pt x="83" y="2334"/>
                  </a:lnTo>
                  <a:lnTo>
                    <a:pt x="2443" y="1025"/>
                  </a:lnTo>
                  <a:cubicBezTo>
                    <a:pt x="2563" y="1192"/>
                    <a:pt x="2753" y="1286"/>
                    <a:pt x="2951" y="1286"/>
                  </a:cubicBezTo>
                  <a:cubicBezTo>
                    <a:pt x="3057" y="1286"/>
                    <a:pt x="3166" y="1258"/>
                    <a:pt x="3268" y="1200"/>
                  </a:cubicBezTo>
                  <a:cubicBezTo>
                    <a:pt x="3577" y="1036"/>
                    <a:pt x="3691" y="644"/>
                    <a:pt x="3515" y="334"/>
                  </a:cubicBezTo>
                  <a:cubicBezTo>
                    <a:pt x="3395" y="121"/>
                    <a:pt x="3175" y="1"/>
                    <a:pt x="2950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54;p21">
              <a:extLst>
                <a:ext uri="{FF2B5EF4-FFF2-40B4-BE49-F238E27FC236}">
                  <a16:creationId xmlns:a16="http://schemas.microsoft.com/office/drawing/2014/main" id="{5E86FCD4-BE61-7F00-9BE1-7C1F1510E1BF}"/>
                </a:ext>
              </a:extLst>
            </p:cNvPr>
            <p:cNvSpPr/>
            <p:nvPr/>
          </p:nvSpPr>
          <p:spPr>
            <a:xfrm>
              <a:off x="3499899" y="2823603"/>
              <a:ext cx="168813" cy="106901"/>
            </a:xfrm>
            <a:custGeom>
              <a:avLst/>
              <a:gdLst/>
              <a:ahLst/>
              <a:cxnLst/>
              <a:rect l="l" t="t" r="r" b="b"/>
              <a:pathLst>
                <a:path w="3681" h="2331" extrusionOk="0">
                  <a:moveTo>
                    <a:pt x="3609" y="0"/>
                  </a:moveTo>
                  <a:lnTo>
                    <a:pt x="1247" y="1309"/>
                  </a:lnTo>
                  <a:cubicBezTo>
                    <a:pt x="1125" y="1140"/>
                    <a:pt x="927" y="1046"/>
                    <a:pt x="726" y="1046"/>
                  </a:cubicBezTo>
                  <a:cubicBezTo>
                    <a:pt x="622" y="1046"/>
                    <a:pt x="518" y="1071"/>
                    <a:pt x="423" y="1124"/>
                  </a:cubicBezTo>
                  <a:cubicBezTo>
                    <a:pt x="113" y="1299"/>
                    <a:pt x="0" y="1691"/>
                    <a:pt x="175" y="2000"/>
                  </a:cubicBezTo>
                  <a:cubicBezTo>
                    <a:pt x="287" y="2211"/>
                    <a:pt x="504" y="2330"/>
                    <a:pt x="729" y="2330"/>
                  </a:cubicBezTo>
                  <a:cubicBezTo>
                    <a:pt x="835" y="2330"/>
                    <a:pt x="942" y="2304"/>
                    <a:pt x="1041" y="2248"/>
                  </a:cubicBezTo>
                  <a:cubicBezTo>
                    <a:pt x="1330" y="2093"/>
                    <a:pt x="1444" y="1753"/>
                    <a:pt x="1330" y="1453"/>
                  </a:cubicBezTo>
                  <a:lnTo>
                    <a:pt x="3680" y="145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55;p21">
              <a:extLst>
                <a:ext uri="{FF2B5EF4-FFF2-40B4-BE49-F238E27FC236}">
                  <a16:creationId xmlns:a16="http://schemas.microsoft.com/office/drawing/2014/main" id="{3C85FBEE-0A23-4470-F02A-E1C4544D870B}"/>
                </a:ext>
              </a:extLst>
            </p:cNvPr>
            <p:cNvSpPr/>
            <p:nvPr/>
          </p:nvSpPr>
          <p:spPr>
            <a:xfrm>
              <a:off x="3679077" y="2827364"/>
              <a:ext cx="163172" cy="116990"/>
            </a:xfrm>
            <a:custGeom>
              <a:avLst/>
              <a:gdLst/>
              <a:ahLst/>
              <a:cxnLst/>
              <a:rect l="l" t="t" r="r" b="b"/>
              <a:pathLst>
                <a:path w="3558" h="2551" extrusionOk="0">
                  <a:moveTo>
                    <a:pt x="93" y="1"/>
                  </a:moveTo>
                  <a:lnTo>
                    <a:pt x="0" y="134"/>
                  </a:lnTo>
                  <a:lnTo>
                    <a:pt x="2248" y="1630"/>
                  </a:lnTo>
                  <a:cubicBezTo>
                    <a:pt x="2103" y="1918"/>
                    <a:pt x="2196" y="2269"/>
                    <a:pt x="2464" y="2444"/>
                  </a:cubicBezTo>
                  <a:cubicBezTo>
                    <a:pt x="2575" y="2516"/>
                    <a:pt x="2700" y="2551"/>
                    <a:pt x="2823" y="2551"/>
                  </a:cubicBezTo>
                  <a:cubicBezTo>
                    <a:pt x="3032" y="2551"/>
                    <a:pt x="3238" y="2451"/>
                    <a:pt x="3361" y="2269"/>
                  </a:cubicBezTo>
                  <a:cubicBezTo>
                    <a:pt x="3557" y="1969"/>
                    <a:pt x="3475" y="1578"/>
                    <a:pt x="3175" y="1382"/>
                  </a:cubicBezTo>
                  <a:cubicBezTo>
                    <a:pt x="3067" y="1307"/>
                    <a:pt x="2942" y="1271"/>
                    <a:pt x="2820" y="1271"/>
                  </a:cubicBezTo>
                  <a:cubicBezTo>
                    <a:pt x="2640" y="1271"/>
                    <a:pt x="2463" y="1348"/>
                    <a:pt x="2341" y="1495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6;p21">
              <a:extLst>
                <a:ext uri="{FF2B5EF4-FFF2-40B4-BE49-F238E27FC236}">
                  <a16:creationId xmlns:a16="http://schemas.microsoft.com/office/drawing/2014/main" id="{1D100FDE-FC2B-BF38-005B-03866F9D6A76}"/>
                </a:ext>
              </a:extLst>
            </p:cNvPr>
            <p:cNvSpPr/>
            <p:nvPr/>
          </p:nvSpPr>
          <p:spPr>
            <a:xfrm>
              <a:off x="3508384" y="2704273"/>
              <a:ext cx="163172" cy="117495"/>
            </a:xfrm>
            <a:custGeom>
              <a:avLst/>
              <a:gdLst/>
              <a:ahLst/>
              <a:cxnLst/>
              <a:rect l="l" t="t" r="r" b="b"/>
              <a:pathLst>
                <a:path w="3558" h="2562" extrusionOk="0">
                  <a:moveTo>
                    <a:pt x="735" y="1"/>
                  </a:moveTo>
                  <a:cubicBezTo>
                    <a:pt x="527" y="1"/>
                    <a:pt x="321" y="103"/>
                    <a:pt x="196" y="293"/>
                  </a:cubicBezTo>
                  <a:cubicBezTo>
                    <a:pt x="1" y="582"/>
                    <a:pt x="83" y="983"/>
                    <a:pt x="382" y="1180"/>
                  </a:cubicBezTo>
                  <a:cubicBezTo>
                    <a:pt x="489" y="1253"/>
                    <a:pt x="610" y="1288"/>
                    <a:pt x="731" y="1288"/>
                  </a:cubicBezTo>
                  <a:cubicBezTo>
                    <a:pt x="913" y="1288"/>
                    <a:pt x="1093" y="1209"/>
                    <a:pt x="1217" y="1066"/>
                  </a:cubicBezTo>
                  <a:lnTo>
                    <a:pt x="3465" y="2561"/>
                  </a:lnTo>
                  <a:lnTo>
                    <a:pt x="3557" y="2417"/>
                  </a:lnTo>
                  <a:lnTo>
                    <a:pt x="1310" y="932"/>
                  </a:lnTo>
                  <a:cubicBezTo>
                    <a:pt x="1444" y="643"/>
                    <a:pt x="1362" y="293"/>
                    <a:pt x="1083" y="107"/>
                  </a:cubicBezTo>
                  <a:cubicBezTo>
                    <a:pt x="977" y="35"/>
                    <a:pt x="856" y="1"/>
                    <a:pt x="735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7;p21">
              <a:extLst>
                <a:ext uri="{FF2B5EF4-FFF2-40B4-BE49-F238E27FC236}">
                  <a16:creationId xmlns:a16="http://schemas.microsoft.com/office/drawing/2014/main" id="{279CD7FA-3845-84DB-BE75-5EDE541705B6}"/>
                </a:ext>
              </a:extLst>
            </p:cNvPr>
            <p:cNvSpPr/>
            <p:nvPr/>
          </p:nvSpPr>
          <p:spPr>
            <a:xfrm>
              <a:off x="3594464" y="2748391"/>
              <a:ext cx="148955" cy="149460"/>
            </a:xfrm>
            <a:custGeom>
              <a:avLst/>
              <a:gdLst/>
              <a:ahLst/>
              <a:cxnLst/>
              <a:rect l="l" t="t" r="r" b="b"/>
              <a:pathLst>
                <a:path w="3248" h="3259" extrusionOk="0">
                  <a:moveTo>
                    <a:pt x="1629" y="1"/>
                  </a:moveTo>
                  <a:cubicBezTo>
                    <a:pt x="722" y="1"/>
                    <a:pt x="0" y="733"/>
                    <a:pt x="0" y="1630"/>
                  </a:cubicBezTo>
                  <a:cubicBezTo>
                    <a:pt x="0" y="2527"/>
                    <a:pt x="722" y="3258"/>
                    <a:pt x="1629" y="3258"/>
                  </a:cubicBezTo>
                  <a:cubicBezTo>
                    <a:pt x="2526" y="3258"/>
                    <a:pt x="3247" y="2527"/>
                    <a:pt x="3247" y="1630"/>
                  </a:cubicBezTo>
                  <a:cubicBezTo>
                    <a:pt x="3247" y="733"/>
                    <a:pt x="2526" y="1"/>
                    <a:pt x="1629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8;p21">
              <a:extLst>
                <a:ext uri="{FF2B5EF4-FFF2-40B4-BE49-F238E27FC236}">
                  <a16:creationId xmlns:a16="http://schemas.microsoft.com/office/drawing/2014/main" id="{F034050A-8F5F-8887-059E-7F6F848E38BE}"/>
                </a:ext>
              </a:extLst>
            </p:cNvPr>
            <p:cNvSpPr/>
            <p:nvPr/>
          </p:nvSpPr>
          <p:spPr>
            <a:xfrm>
              <a:off x="3876690" y="2406086"/>
              <a:ext cx="35542" cy="109286"/>
            </a:xfrm>
            <a:custGeom>
              <a:avLst/>
              <a:gdLst/>
              <a:ahLst/>
              <a:cxnLst/>
              <a:rect l="l" t="t" r="r" b="b"/>
              <a:pathLst>
                <a:path w="775" h="2383" extrusionOk="0">
                  <a:moveTo>
                    <a:pt x="392" y="1"/>
                  </a:moveTo>
                  <a:cubicBezTo>
                    <a:pt x="176" y="1"/>
                    <a:pt x="0" y="176"/>
                    <a:pt x="0" y="382"/>
                  </a:cubicBezTo>
                  <a:cubicBezTo>
                    <a:pt x="0" y="578"/>
                    <a:pt x="155" y="743"/>
                    <a:pt x="341" y="764"/>
                  </a:cubicBezTo>
                  <a:lnTo>
                    <a:pt x="341" y="2383"/>
                  </a:lnTo>
                  <a:lnTo>
                    <a:pt x="444" y="2383"/>
                  </a:lnTo>
                  <a:lnTo>
                    <a:pt x="444" y="764"/>
                  </a:lnTo>
                  <a:cubicBezTo>
                    <a:pt x="630" y="743"/>
                    <a:pt x="774" y="578"/>
                    <a:pt x="774" y="382"/>
                  </a:cubicBezTo>
                  <a:cubicBezTo>
                    <a:pt x="774" y="176"/>
                    <a:pt x="598" y="1"/>
                    <a:pt x="392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9;p21">
              <a:extLst>
                <a:ext uri="{FF2B5EF4-FFF2-40B4-BE49-F238E27FC236}">
                  <a16:creationId xmlns:a16="http://schemas.microsoft.com/office/drawing/2014/main" id="{3EDC2C0A-7FA3-5FF2-848F-BD12A21B6ADC}"/>
                </a:ext>
              </a:extLst>
            </p:cNvPr>
            <p:cNvSpPr/>
            <p:nvPr/>
          </p:nvSpPr>
          <p:spPr>
            <a:xfrm>
              <a:off x="3874810" y="2525232"/>
              <a:ext cx="35038" cy="109286"/>
            </a:xfrm>
            <a:custGeom>
              <a:avLst/>
              <a:gdLst/>
              <a:ahLst/>
              <a:cxnLst/>
              <a:rect l="l" t="t" r="r" b="b"/>
              <a:pathLst>
                <a:path w="764" h="2383" extrusionOk="0">
                  <a:moveTo>
                    <a:pt x="330" y="1"/>
                  </a:moveTo>
                  <a:lnTo>
                    <a:pt x="330" y="1620"/>
                  </a:lnTo>
                  <a:cubicBezTo>
                    <a:pt x="145" y="1640"/>
                    <a:pt x="0" y="1805"/>
                    <a:pt x="0" y="2001"/>
                  </a:cubicBezTo>
                  <a:cubicBezTo>
                    <a:pt x="0" y="2218"/>
                    <a:pt x="176" y="2382"/>
                    <a:pt x="382" y="2382"/>
                  </a:cubicBezTo>
                  <a:cubicBezTo>
                    <a:pt x="598" y="2382"/>
                    <a:pt x="763" y="2218"/>
                    <a:pt x="763" y="2001"/>
                  </a:cubicBezTo>
                  <a:cubicBezTo>
                    <a:pt x="763" y="1805"/>
                    <a:pt x="619" y="1640"/>
                    <a:pt x="433" y="1620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60;p21">
              <a:extLst>
                <a:ext uri="{FF2B5EF4-FFF2-40B4-BE49-F238E27FC236}">
                  <a16:creationId xmlns:a16="http://schemas.microsoft.com/office/drawing/2014/main" id="{1905340A-A93F-6BD5-D69D-956DA464BD6C}"/>
                </a:ext>
              </a:extLst>
            </p:cNvPr>
            <p:cNvSpPr/>
            <p:nvPr/>
          </p:nvSpPr>
          <p:spPr>
            <a:xfrm>
              <a:off x="3897053" y="2456762"/>
              <a:ext cx="101673" cy="64297"/>
            </a:xfrm>
            <a:custGeom>
              <a:avLst/>
              <a:gdLst/>
              <a:ahLst/>
              <a:cxnLst/>
              <a:rect l="l" t="t" r="r" b="b"/>
              <a:pathLst>
                <a:path w="2217" h="1402" extrusionOk="0">
                  <a:moveTo>
                    <a:pt x="1779" y="1"/>
                  </a:moveTo>
                  <a:cubicBezTo>
                    <a:pt x="1714" y="1"/>
                    <a:pt x="1648" y="17"/>
                    <a:pt x="1588" y="50"/>
                  </a:cubicBezTo>
                  <a:cubicBezTo>
                    <a:pt x="1423" y="143"/>
                    <a:pt x="1350" y="350"/>
                    <a:pt x="1423" y="525"/>
                  </a:cubicBezTo>
                  <a:lnTo>
                    <a:pt x="0" y="1308"/>
                  </a:lnTo>
                  <a:lnTo>
                    <a:pt x="51" y="1401"/>
                  </a:lnTo>
                  <a:lnTo>
                    <a:pt x="1464" y="618"/>
                  </a:lnTo>
                  <a:cubicBezTo>
                    <a:pt x="1537" y="717"/>
                    <a:pt x="1653" y="770"/>
                    <a:pt x="1770" y="770"/>
                  </a:cubicBezTo>
                  <a:cubicBezTo>
                    <a:pt x="1835" y="770"/>
                    <a:pt x="1900" y="754"/>
                    <a:pt x="1959" y="721"/>
                  </a:cubicBezTo>
                  <a:cubicBezTo>
                    <a:pt x="2144" y="618"/>
                    <a:pt x="2216" y="380"/>
                    <a:pt x="2113" y="195"/>
                  </a:cubicBezTo>
                  <a:cubicBezTo>
                    <a:pt x="2044" y="69"/>
                    <a:pt x="1913" y="1"/>
                    <a:pt x="1779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1;p21">
              <a:extLst>
                <a:ext uri="{FF2B5EF4-FFF2-40B4-BE49-F238E27FC236}">
                  <a16:creationId xmlns:a16="http://schemas.microsoft.com/office/drawing/2014/main" id="{B8B12C28-E9D8-6A76-96B8-4A6B412FBD1B}"/>
                </a:ext>
              </a:extLst>
            </p:cNvPr>
            <p:cNvSpPr/>
            <p:nvPr/>
          </p:nvSpPr>
          <p:spPr>
            <a:xfrm>
              <a:off x="3788271" y="2520050"/>
              <a:ext cx="101261" cy="63792"/>
            </a:xfrm>
            <a:custGeom>
              <a:avLst/>
              <a:gdLst/>
              <a:ahLst/>
              <a:cxnLst/>
              <a:rect l="l" t="t" r="r" b="b"/>
              <a:pathLst>
                <a:path w="2208" h="1391" extrusionOk="0">
                  <a:moveTo>
                    <a:pt x="2166" y="1"/>
                  </a:moveTo>
                  <a:lnTo>
                    <a:pt x="753" y="784"/>
                  </a:lnTo>
                  <a:cubicBezTo>
                    <a:pt x="678" y="681"/>
                    <a:pt x="558" y="624"/>
                    <a:pt x="434" y="624"/>
                  </a:cubicBezTo>
                  <a:cubicBezTo>
                    <a:pt x="371" y="624"/>
                    <a:pt x="307" y="639"/>
                    <a:pt x="248" y="670"/>
                  </a:cubicBezTo>
                  <a:cubicBezTo>
                    <a:pt x="63" y="773"/>
                    <a:pt x="1" y="1011"/>
                    <a:pt x="104" y="1197"/>
                  </a:cubicBezTo>
                  <a:cubicBezTo>
                    <a:pt x="174" y="1322"/>
                    <a:pt x="304" y="1390"/>
                    <a:pt x="438" y="1390"/>
                  </a:cubicBezTo>
                  <a:cubicBezTo>
                    <a:pt x="503" y="1390"/>
                    <a:pt x="569" y="1374"/>
                    <a:pt x="629" y="1341"/>
                  </a:cubicBezTo>
                  <a:cubicBezTo>
                    <a:pt x="794" y="1248"/>
                    <a:pt x="867" y="1041"/>
                    <a:pt x="794" y="867"/>
                  </a:cubicBezTo>
                  <a:lnTo>
                    <a:pt x="2207" y="83"/>
                  </a:lnTo>
                  <a:lnTo>
                    <a:pt x="2166" y="1"/>
                  </a:ln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2;p21">
              <a:extLst>
                <a:ext uri="{FF2B5EF4-FFF2-40B4-BE49-F238E27FC236}">
                  <a16:creationId xmlns:a16="http://schemas.microsoft.com/office/drawing/2014/main" id="{1B065EDB-7671-5856-46BF-E0FC3565C744}"/>
                </a:ext>
              </a:extLst>
            </p:cNvPr>
            <p:cNvSpPr/>
            <p:nvPr/>
          </p:nvSpPr>
          <p:spPr>
            <a:xfrm>
              <a:off x="3895585" y="2521931"/>
              <a:ext cx="97958" cy="70442"/>
            </a:xfrm>
            <a:custGeom>
              <a:avLst/>
              <a:gdLst/>
              <a:ahLst/>
              <a:cxnLst/>
              <a:rect l="l" t="t" r="r" b="b"/>
              <a:pathLst>
                <a:path w="2136" h="1536" extrusionOk="0">
                  <a:moveTo>
                    <a:pt x="63" y="1"/>
                  </a:moveTo>
                  <a:lnTo>
                    <a:pt x="1" y="83"/>
                  </a:lnTo>
                  <a:lnTo>
                    <a:pt x="1352" y="980"/>
                  </a:lnTo>
                  <a:cubicBezTo>
                    <a:pt x="1269" y="1156"/>
                    <a:pt x="1320" y="1362"/>
                    <a:pt x="1485" y="1475"/>
                  </a:cubicBezTo>
                  <a:cubicBezTo>
                    <a:pt x="1549" y="1516"/>
                    <a:pt x="1620" y="1535"/>
                    <a:pt x="1691" y="1535"/>
                  </a:cubicBezTo>
                  <a:cubicBezTo>
                    <a:pt x="1817" y="1535"/>
                    <a:pt x="1942" y="1474"/>
                    <a:pt x="2021" y="1362"/>
                  </a:cubicBezTo>
                  <a:cubicBezTo>
                    <a:pt x="2135" y="1186"/>
                    <a:pt x="2083" y="949"/>
                    <a:pt x="1908" y="826"/>
                  </a:cubicBezTo>
                  <a:cubicBezTo>
                    <a:pt x="1843" y="785"/>
                    <a:pt x="1769" y="765"/>
                    <a:pt x="1696" y="765"/>
                  </a:cubicBezTo>
                  <a:cubicBezTo>
                    <a:pt x="1586" y="765"/>
                    <a:pt x="1477" y="810"/>
                    <a:pt x="1403" y="89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3;p21">
              <a:extLst>
                <a:ext uri="{FF2B5EF4-FFF2-40B4-BE49-F238E27FC236}">
                  <a16:creationId xmlns:a16="http://schemas.microsoft.com/office/drawing/2014/main" id="{E97FF751-33DF-CFF2-3AA1-0F43749EDE86}"/>
                </a:ext>
              </a:extLst>
            </p:cNvPr>
            <p:cNvSpPr/>
            <p:nvPr/>
          </p:nvSpPr>
          <p:spPr>
            <a:xfrm>
              <a:off x="3793453" y="2448370"/>
              <a:ext cx="97454" cy="70304"/>
            </a:xfrm>
            <a:custGeom>
              <a:avLst/>
              <a:gdLst/>
              <a:ahLst/>
              <a:cxnLst/>
              <a:rect l="l" t="t" r="r" b="b"/>
              <a:pathLst>
                <a:path w="2125" h="1533" extrusionOk="0">
                  <a:moveTo>
                    <a:pt x="438" y="0"/>
                  </a:moveTo>
                  <a:cubicBezTo>
                    <a:pt x="314" y="0"/>
                    <a:pt x="192" y="62"/>
                    <a:pt x="115" y="171"/>
                  </a:cubicBezTo>
                  <a:cubicBezTo>
                    <a:pt x="1" y="347"/>
                    <a:pt x="53" y="584"/>
                    <a:pt x="228" y="708"/>
                  </a:cubicBezTo>
                  <a:cubicBezTo>
                    <a:pt x="293" y="748"/>
                    <a:pt x="365" y="768"/>
                    <a:pt x="436" y="768"/>
                  </a:cubicBezTo>
                  <a:cubicBezTo>
                    <a:pt x="544" y="768"/>
                    <a:pt x="648" y="723"/>
                    <a:pt x="723" y="636"/>
                  </a:cubicBezTo>
                  <a:lnTo>
                    <a:pt x="2074" y="1532"/>
                  </a:lnTo>
                  <a:lnTo>
                    <a:pt x="2125" y="1450"/>
                  </a:lnTo>
                  <a:lnTo>
                    <a:pt x="784" y="553"/>
                  </a:lnTo>
                  <a:cubicBezTo>
                    <a:pt x="867" y="388"/>
                    <a:pt x="816" y="171"/>
                    <a:pt x="651" y="68"/>
                  </a:cubicBezTo>
                  <a:cubicBezTo>
                    <a:pt x="585" y="22"/>
                    <a:pt x="511" y="0"/>
                    <a:pt x="438" y="0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4;p21">
              <a:extLst>
                <a:ext uri="{FF2B5EF4-FFF2-40B4-BE49-F238E27FC236}">
                  <a16:creationId xmlns:a16="http://schemas.microsoft.com/office/drawing/2014/main" id="{47DA2F79-E230-BB91-A9F6-6EE5E4340998}"/>
                </a:ext>
              </a:extLst>
            </p:cNvPr>
            <p:cNvSpPr/>
            <p:nvPr/>
          </p:nvSpPr>
          <p:spPr>
            <a:xfrm>
              <a:off x="3845046" y="2474648"/>
              <a:ext cx="89382" cy="89887"/>
            </a:xfrm>
            <a:custGeom>
              <a:avLst/>
              <a:gdLst/>
              <a:ahLst/>
              <a:cxnLst/>
              <a:rect l="l" t="t" r="r" b="b"/>
              <a:pathLst>
                <a:path w="1949" h="1960" extrusionOk="0">
                  <a:moveTo>
                    <a:pt x="969" y="1"/>
                  </a:moveTo>
                  <a:cubicBezTo>
                    <a:pt x="433" y="1"/>
                    <a:pt x="0" y="444"/>
                    <a:pt x="0" y="980"/>
                  </a:cubicBezTo>
                  <a:cubicBezTo>
                    <a:pt x="0" y="1516"/>
                    <a:pt x="433" y="1960"/>
                    <a:pt x="969" y="1960"/>
                  </a:cubicBezTo>
                  <a:cubicBezTo>
                    <a:pt x="1515" y="1960"/>
                    <a:pt x="1948" y="1516"/>
                    <a:pt x="1948" y="980"/>
                  </a:cubicBezTo>
                  <a:cubicBezTo>
                    <a:pt x="1948" y="444"/>
                    <a:pt x="1515" y="1"/>
                    <a:pt x="969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5;p21">
              <a:extLst>
                <a:ext uri="{FF2B5EF4-FFF2-40B4-BE49-F238E27FC236}">
                  <a16:creationId xmlns:a16="http://schemas.microsoft.com/office/drawing/2014/main" id="{248938D9-334F-EF87-B964-6C72112E135B}"/>
                </a:ext>
              </a:extLst>
            </p:cNvPr>
            <p:cNvSpPr/>
            <p:nvPr/>
          </p:nvSpPr>
          <p:spPr>
            <a:xfrm>
              <a:off x="3567957" y="2456716"/>
              <a:ext cx="90850" cy="90804"/>
            </a:xfrm>
            <a:custGeom>
              <a:avLst/>
              <a:gdLst/>
              <a:ahLst/>
              <a:cxnLst/>
              <a:rect l="l" t="t" r="r" b="b"/>
              <a:pathLst>
                <a:path w="1981" h="1980" extrusionOk="0">
                  <a:moveTo>
                    <a:pt x="991" y="0"/>
                  </a:moveTo>
                  <a:cubicBezTo>
                    <a:pt x="444" y="0"/>
                    <a:pt x="1" y="443"/>
                    <a:pt x="1" y="990"/>
                  </a:cubicBezTo>
                  <a:cubicBezTo>
                    <a:pt x="1" y="1536"/>
                    <a:pt x="444" y="1980"/>
                    <a:pt x="991" y="1980"/>
                  </a:cubicBezTo>
                  <a:cubicBezTo>
                    <a:pt x="1536" y="1980"/>
                    <a:pt x="1980" y="1536"/>
                    <a:pt x="1980" y="990"/>
                  </a:cubicBezTo>
                  <a:cubicBezTo>
                    <a:pt x="1980" y="443"/>
                    <a:pt x="1536" y="0"/>
                    <a:pt x="991" y="0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6;p21">
              <a:extLst>
                <a:ext uri="{FF2B5EF4-FFF2-40B4-BE49-F238E27FC236}">
                  <a16:creationId xmlns:a16="http://schemas.microsoft.com/office/drawing/2014/main" id="{3F9F462B-2793-A153-C16F-2CEE1EB55410}"/>
                </a:ext>
              </a:extLst>
            </p:cNvPr>
            <p:cNvSpPr/>
            <p:nvPr/>
          </p:nvSpPr>
          <p:spPr>
            <a:xfrm>
              <a:off x="3677150" y="2401363"/>
              <a:ext cx="40266" cy="40724"/>
            </a:xfrm>
            <a:custGeom>
              <a:avLst/>
              <a:gdLst/>
              <a:ahLst/>
              <a:cxnLst/>
              <a:rect l="l" t="t" r="r" b="b"/>
              <a:pathLst>
                <a:path w="878" h="888" extrusionOk="0">
                  <a:moveTo>
                    <a:pt x="434" y="1"/>
                  </a:moveTo>
                  <a:cubicBezTo>
                    <a:pt x="197" y="1"/>
                    <a:pt x="1" y="197"/>
                    <a:pt x="1" y="444"/>
                  </a:cubicBezTo>
                  <a:cubicBezTo>
                    <a:pt x="1" y="681"/>
                    <a:pt x="197" y="887"/>
                    <a:pt x="434" y="887"/>
                  </a:cubicBezTo>
                  <a:cubicBezTo>
                    <a:pt x="681" y="887"/>
                    <a:pt x="878" y="681"/>
                    <a:pt x="878" y="444"/>
                  </a:cubicBezTo>
                  <a:cubicBezTo>
                    <a:pt x="878" y="197"/>
                    <a:pt x="681" y="1"/>
                    <a:pt x="434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7;p21">
              <a:extLst>
                <a:ext uri="{FF2B5EF4-FFF2-40B4-BE49-F238E27FC236}">
                  <a16:creationId xmlns:a16="http://schemas.microsoft.com/office/drawing/2014/main" id="{EA4BA1C8-5D88-CB52-9D1C-A4DB7902D6D2}"/>
                </a:ext>
              </a:extLst>
            </p:cNvPr>
            <p:cNvSpPr/>
            <p:nvPr/>
          </p:nvSpPr>
          <p:spPr>
            <a:xfrm>
              <a:off x="3953278" y="2800397"/>
              <a:ext cx="40724" cy="40266"/>
            </a:xfrm>
            <a:custGeom>
              <a:avLst/>
              <a:gdLst/>
              <a:ahLst/>
              <a:cxnLst/>
              <a:rect l="l" t="t" r="r" b="b"/>
              <a:pathLst>
                <a:path w="888" h="878" extrusionOk="0">
                  <a:moveTo>
                    <a:pt x="444" y="1"/>
                  </a:moveTo>
                  <a:cubicBezTo>
                    <a:pt x="197" y="1"/>
                    <a:pt x="1" y="197"/>
                    <a:pt x="1" y="444"/>
                  </a:cubicBezTo>
                  <a:cubicBezTo>
                    <a:pt x="1" y="681"/>
                    <a:pt x="197" y="877"/>
                    <a:pt x="444" y="877"/>
                  </a:cubicBezTo>
                  <a:cubicBezTo>
                    <a:pt x="692" y="877"/>
                    <a:pt x="887" y="681"/>
                    <a:pt x="887" y="444"/>
                  </a:cubicBezTo>
                  <a:cubicBezTo>
                    <a:pt x="887" y="197"/>
                    <a:pt x="692" y="1"/>
                    <a:pt x="444" y="1"/>
                  </a:cubicBezTo>
                  <a:close/>
                </a:path>
              </a:pathLst>
            </a:custGeom>
            <a:solidFill>
              <a:srgbClr val="9F9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9;p21">
              <a:extLst>
                <a:ext uri="{FF2B5EF4-FFF2-40B4-BE49-F238E27FC236}">
                  <a16:creationId xmlns:a16="http://schemas.microsoft.com/office/drawing/2014/main" id="{7C428B25-C1E5-BEEB-BBE8-D79ABC71C39A}"/>
                </a:ext>
              </a:extLst>
            </p:cNvPr>
            <p:cNvSpPr/>
            <p:nvPr/>
          </p:nvSpPr>
          <p:spPr>
            <a:xfrm>
              <a:off x="3566478" y="1602781"/>
              <a:ext cx="367432" cy="367432"/>
            </a:xfrm>
            <a:prstGeom prst="ellipse">
              <a:avLst/>
            </a:prstGeom>
            <a:solidFill>
              <a:srgbClr val="F3F3F3"/>
            </a:solidFill>
            <a:ln w="12700" cap="flat" cmpd="sng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70;p21">
              <a:extLst>
                <a:ext uri="{FF2B5EF4-FFF2-40B4-BE49-F238E27FC236}">
                  <a16:creationId xmlns:a16="http://schemas.microsoft.com/office/drawing/2014/main" id="{3DD67997-E8DD-0FE5-21B9-87F14B1F9663}"/>
                </a:ext>
              </a:extLst>
            </p:cNvPr>
            <p:cNvSpPr/>
            <p:nvPr/>
          </p:nvSpPr>
          <p:spPr>
            <a:xfrm>
              <a:off x="3700167" y="1760408"/>
              <a:ext cx="28787" cy="88616"/>
            </a:xfrm>
            <a:custGeom>
              <a:avLst/>
              <a:gdLst/>
              <a:ahLst/>
              <a:cxnLst/>
              <a:rect l="l" t="t" r="r" b="b"/>
              <a:pathLst>
                <a:path w="1290" h="3971" extrusionOk="0">
                  <a:moveTo>
                    <a:pt x="650" y="1"/>
                  </a:moveTo>
                  <a:cubicBezTo>
                    <a:pt x="289" y="1"/>
                    <a:pt x="1" y="289"/>
                    <a:pt x="1" y="640"/>
                  </a:cubicBezTo>
                  <a:cubicBezTo>
                    <a:pt x="1" y="970"/>
                    <a:pt x="248" y="1238"/>
                    <a:pt x="567" y="1279"/>
                  </a:cubicBezTo>
                  <a:lnTo>
                    <a:pt x="567" y="3970"/>
                  </a:lnTo>
                  <a:lnTo>
                    <a:pt x="732" y="3970"/>
                  </a:lnTo>
                  <a:lnTo>
                    <a:pt x="732" y="1279"/>
                  </a:lnTo>
                  <a:cubicBezTo>
                    <a:pt x="1042" y="1238"/>
                    <a:pt x="1289" y="970"/>
                    <a:pt x="1289" y="640"/>
                  </a:cubicBezTo>
                  <a:cubicBezTo>
                    <a:pt x="1289" y="289"/>
                    <a:pt x="1000" y="1"/>
                    <a:pt x="650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71;p21">
              <a:extLst>
                <a:ext uri="{FF2B5EF4-FFF2-40B4-BE49-F238E27FC236}">
                  <a16:creationId xmlns:a16="http://schemas.microsoft.com/office/drawing/2014/main" id="{6251C50A-7F27-B518-32D0-1FA7343B5E49}"/>
                </a:ext>
              </a:extLst>
            </p:cNvPr>
            <p:cNvSpPr/>
            <p:nvPr/>
          </p:nvSpPr>
          <p:spPr>
            <a:xfrm>
              <a:off x="3698560" y="1857282"/>
              <a:ext cx="28542" cy="88594"/>
            </a:xfrm>
            <a:custGeom>
              <a:avLst/>
              <a:gdLst/>
              <a:ahLst/>
              <a:cxnLst/>
              <a:rect l="l" t="t" r="r" b="b"/>
              <a:pathLst>
                <a:path w="1279" h="3970" extrusionOk="0">
                  <a:moveTo>
                    <a:pt x="557" y="0"/>
                  </a:moveTo>
                  <a:lnTo>
                    <a:pt x="557" y="2691"/>
                  </a:lnTo>
                  <a:cubicBezTo>
                    <a:pt x="248" y="2732"/>
                    <a:pt x="0" y="3000"/>
                    <a:pt x="0" y="3330"/>
                  </a:cubicBezTo>
                  <a:cubicBezTo>
                    <a:pt x="0" y="3680"/>
                    <a:pt x="289" y="3969"/>
                    <a:pt x="639" y="3969"/>
                  </a:cubicBezTo>
                  <a:cubicBezTo>
                    <a:pt x="990" y="3969"/>
                    <a:pt x="1279" y="3680"/>
                    <a:pt x="1279" y="3330"/>
                  </a:cubicBezTo>
                  <a:cubicBezTo>
                    <a:pt x="1279" y="3000"/>
                    <a:pt x="1042" y="2732"/>
                    <a:pt x="722" y="2691"/>
                  </a:cubicBezTo>
                  <a:lnTo>
                    <a:pt x="722" y="0"/>
                  </a:ln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2;p21">
              <a:extLst>
                <a:ext uri="{FF2B5EF4-FFF2-40B4-BE49-F238E27FC236}">
                  <a16:creationId xmlns:a16="http://schemas.microsoft.com/office/drawing/2014/main" id="{C71B7C1F-E295-543F-9112-2FA0E71801FC}"/>
                </a:ext>
              </a:extLst>
            </p:cNvPr>
            <p:cNvSpPr/>
            <p:nvPr/>
          </p:nvSpPr>
          <p:spPr>
            <a:xfrm>
              <a:off x="3716748" y="1801514"/>
              <a:ext cx="82367" cy="52107"/>
            </a:xfrm>
            <a:custGeom>
              <a:avLst/>
              <a:gdLst/>
              <a:ahLst/>
              <a:cxnLst/>
              <a:rect l="l" t="t" r="r" b="b"/>
              <a:pathLst>
                <a:path w="3691" h="2335" extrusionOk="0">
                  <a:moveTo>
                    <a:pt x="2950" y="1"/>
                  </a:moveTo>
                  <a:cubicBezTo>
                    <a:pt x="2848" y="1"/>
                    <a:pt x="2745" y="25"/>
                    <a:pt x="2649" y="76"/>
                  </a:cubicBezTo>
                  <a:cubicBezTo>
                    <a:pt x="2360" y="241"/>
                    <a:pt x="2248" y="582"/>
                    <a:pt x="2360" y="880"/>
                  </a:cubicBezTo>
                  <a:lnTo>
                    <a:pt x="0" y="2179"/>
                  </a:lnTo>
                  <a:lnTo>
                    <a:pt x="83" y="2334"/>
                  </a:lnTo>
                  <a:lnTo>
                    <a:pt x="2443" y="1025"/>
                  </a:lnTo>
                  <a:cubicBezTo>
                    <a:pt x="2563" y="1192"/>
                    <a:pt x="2753" y="1286"/>
                    <a:pt x="2951" y="1286"/>
                  </a:cubicBezTo>
                  <a:cubicBezTo>
                    <a:pt x="3057" y="1286"/>
                    <a:pt x="3166" y="1258"/>
                    <a:pt x="3268" y="1200"/>
                  </a:cubicBezTo>
                  <a:cubicBezTo>
                    <a:pt x="3577" y="1036"/>
                    <a:pt x="3691" y="644"/>
                    <a:pt x="3515" y="334"/>
                  </a:cubicBezTo>
                  <a:cubicBezTo>
                    <a:pt x="3395" y="121"/>
                    <a:pt x="3175" y="1"/>
                    <a:pt x="2950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73;p21">
              <a:extLst>
                <a:ext uri="{FF2B5EF4-FFF2-40B4-BE49-F238E27FC236}">
                  <a16:creationId xmlns:a16="http://schemas.microsoft.com/office/drawing/2014/main" id="{3738093C-AD79-139A-065C-B33B52665657}"/>
                </a:ext>
              </a:extLst>
            </p:cNvPr>
            <p:cNvSpPr/>
            <p:nvPr/>
          </p:nvSpPr>
          <p:spPr>
            <a:xfrm>
              <a:off x="3628399" y="1852684"/>
              <a:ext cx="82145" cy="52019"/>
            </a:xfrm>
            <a:custGeom>
              <a:avLst/>
              <a:gdLst/>
              <a:ahLst/>
              <a:cxnLst/>
              <a:rect l="l" t="t" r="r" b="b"/>
              <a:pathLst>
                <a:path w="3681" h="2331" extrusionOk="0">
                  <a:moveTo>
                    <a:pt x="3609" y="0"/>
                  </a:moveTo>
                  <a:lnTo>
                    <a:pt x="1247" y="1309"/>
                  </a:lnTo>
                  <a:cubicBezTo>
                    <a:pt x="1125" y="1140"/>
                    <a:pt x="927" y="1046"/>
                    <a:pt x="726" y="1046"/>
                  </a:cubicBezTo>
                  <a:cubicBezTo>
                    <a:pt x="622" y="1046"/>
                    <a:pt x="518" y="1071"/>
                    <a:pt x="423" y="1124"/>
                  </a:cubicBezTo>
                  <a:cubicBezTo>
                    <a:pt x="113" y="1299"/>
                    <a:pt x="0" y="1691"/>
                    <a:pt x="175" y="2000"/>
                  </a:cubicBezTo>
                  <a:cubicBezTo>
                    <a:pt x="287" y="2211"/>
                    <a:pt x="504" y="2330"/>
                    <a:pt x="729" y="2330"/>
                  </a:cubicBezTo>
                  <a:cubicBezTo>
                    <a:pt x="835" y="2330"/>
                    <a:pt x="942" y="2304"/>
                    <a:pt x="1041" y="2248"/>
                  </a:cubicBezTo>
                  <a:cubicBezTo>
                    <a:pt x="1330" y="2093"/>
                    <a:pt x="1444" y="1753"/>
                    <a:pt x="1330" y="1453"/>
                  </a:cubicBezTo>
                  <a:lnTo>
                    <a:pt x="3680" y="145"/>
                  </a:lnTo>
                  <a:lnTo>
                    <a:pt x="3609" y="0"/>
                  </a:ln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74;p21">
              <a:extLst>
                <a:ext uri="{FF2B5EF4-FFF2-40B4-BE49-F238E27FC236}">
                  <a16:creationId xmlns:a16="http://schemas.microsoft.com/office/drawing/2014/main" id="{4D044C0D-BECA-0FAF-845B-B6E3B96728B8}"/>
                </a:ext>
              </a:extLst>
            </p:cNvPr>
            <p:cNvSpPr/>
            <p:nvPr/>
          </p:nvSpPr>
          <p:spPr>
            <a:xfrm>
              <a:off x="3715586" y="1854515"/>
              <a:ext cx="79400" cy="56927"/>
            </a:xfrm>
            <a:custGeom>
              <a:avLst/>
              <a:gdLst/>
              <a:ahLst/>
              <a:cxnLst/>
              <a:rect l="l" t="t" r="r" b="b"/>
              <a:pathLst>
                <a:path w="3558" h="2551" extrusionOk="0">
                  <a:moveTo>
                    <a:pt x="93" y="1"/>
                  </a:moveTo>
                  <a:lnTo>
                    <a:pt x="0" y="134"/>
                  </a:lnTo>
                  <a:lnTo>
                    <a:pt x="2248" y="1630"/>
                  </a:lnTo>
                  <a:cubicBezTo>
                    <a:pt x="2103" y="1918"/>
                    <a:pt x="2196" y="2269"/>
                    <a:pt x="2464" y="2444"/>
                  </a:cubicBezTo>
                  <a:cubicBezTo>
                    <a:pt x="2575" y="2516"/>
                    <a:pt x="2700" y="2551"/>
                    <a:pt x="2823" y="2551"/>
                  </a:cubicBezTo>
                  <a:cubicBezTo>
                    <a:pt x="3032" y="2551"/>
                    <a:pt x="3238" y="2451"/>
                    <a:pt x="3361" y="2269"/>
                  </a:cubicBezTo>
                  <a:cubicBezTo>
                    <a:pt x="3557" y="1969"/>
                    <a:pt x="3475" y="1578"/>
                    <a:pt x="3175" y="1382"/>
                  </a:cubicBezTo>
                  <a:cubicBezTo>
                    <a:pt x="3067" y="1307"/>
                    <a:pt x="2942" y="1271"/>
                    <a:pt x="2820" y="1271"/>
                  </a:cubicBezTo>
                  <a:cubicBezTo>
                    <a:pt x="2640" y="1271"/>
                    <a:pt x="2463" y="1348"/>
                    <a:pt x="2341" y="1495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21">
              <a:extLst>
                <a:ext uri="{FF2B5EF4-FFF2-40B4-BE49-F238E27FC236}">
                  <a16:creationId xmlns:a16="http://schemas.microsoft.com/office/drawing/2014/main" id="{368926D5-F116-7CE1-FBA9-B2B742F30238}"/>
                </a:ext>
              </a:extLst>
            </p:cNvPr>
            <p:cNvSpPr/>
            <p:nvPr/>
          </p:nvSpPr>
          <p:spPr>
            <a:xfrm>
              <a:off x="3632527" y="1794619"/>
              <a:ext cx="79400" cy="57173"/>
            </a:xfrm>
            <a:custGeom>
              <a:avLst/>
              <a:gdLst/>
              <a:ahLst/>
              <a:cxnLst/>
              <a:rect l="l" t="t" r="r" b="b"/>
              <a:pathLst>
                <a:path w="3558" h="2562" extrusionOk="0">
                  <a:moveTo>
                    <a:pt x="735" y="1"/>
                  </a:moveTo>
                  <a:cubicBezTo>
                    <a:pt x="527" y="1"/>
                    <a:pt x="321" y="103"/>
                    <a:pt x="196" y="293"/>
                  </a:cubicBezTo>
                  <a:cubicBezTo>
                    <a:pt x="1" y="582"/>
                    <a:pt x="83" y="983"/>
                    <a:pt x="382" y="1180"/>
                  </a:cubicBezTo>
                  <a:cubicBezTo>
                    <a:pt x="489" y="1253"/>
                    <a:pt x="610" y="1288"/>
                    <a:pt x="731" y="1288"/>
                  </a:cubicBezTo>
                  <a:cubicBezTo>
                    <a:pt x="913" y="1288"/>
                    <a:pt x="1093" y="1209"/>
                    <a:pt x="1217" y="1066"/>
                  </a:cubicBezTo>
                  <a:lnTo>
                    <a:pt x="3465" y="2561"/>
                  </a:lnTo>
                  <a:lnTo>
                    <a:pt x="3557" y="2417"/>
                  </a:lnTo>
                  <a:lnTo>
                    <a:pt x="1310" y="932"/>
                  </a:lnTo>
                  <a:cubicBezTo>
                    <a:pt x="1444" y="643"/>
                    <a:pt x="1362" y="293"/>
                    <a:pt x="1083" y="107"/>
                  </a:cubicBezTo>
                  <a:cubicBezTo>
                    <a:pt x="977" y="35"/>
                    <a:pt x="856" y="1"/>
                    <a:pt x="735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76;p21">
              <a:extLst>
                <a:ext uri="{FF2B5EF4-FFF2-40B4-BE49-F238E27FC236}">
                  <a16:creationId xmlns:a16="http://schemas.microsoft.com/office/drawing/2014/main" id="{3E3119A7-05B8-798F-08AB-10761225EB6E}"/>
                </a:ext>
              </a:extLst>
            </p:cNvPr>
            <p:cNvSpPr/>
            <p:nvPr/>
          </p:nvSpPr>
          <p:spPr>
            <a:xfrm>
              <a:off x="3674413" y="1816086"/>
              <a:ext cx="72482" cy="72728"/>
            </a:xfrm>
            <a:custGeom>
              <a:avLst/>
              <a:gdLst/>
              <a:ahLst/>
              <a:cxnLst/>
              <a:rect l="l" t="t" r="r" b="b"/>
              <a:pathLst>
                <a:path w="3248" h="3259" extrusionOk="0">
                  <a:moveTo>
                    <a:pt x="1629" y="1"/>
                  </a:moveTo>
                  <a:cubicBezTo>
                    <a:pt x="722" y="1"/>
                    <a:pt x="0" y="733"/>
                    <a:pt x="0" y="1630"/>
                  </a:cubicBezTo>
                  <a:cubicBezTo>
                    <a:pt x="0" y="2527"/>
                    <a:pt x="722" y="3258"/>
                    <a:pt x="1629" y="3258"/>
                  </a:cubicBezTo>
                  <a:cubicBezTo>
                    <a:pt x="2526" y="3258"/>
                    <a:pt x="3247" y="2527"/>
                    <a:pt x="3247" y="1630"/>
                  </a:cubicBezTo>
                  <a:cubicBezTo>
                    <a:pt x="3247" y="733"/>
                    <a:pt x="2526" y="1"/>
                    <a:pt x="1629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77;p21">
              <a:extLst>
                <a:ext uri="{FF2B5EF4-FFF2-40B4-BE49-F238E27FC236}">
                  <a16:creationId xmlns:a16="http://schemas.microsoft.com/office/drawing/2014/main" id="{054FC425-52FB-2FE1-160D-65893E759BDF}"/>
                </a:ext>
              </a:extLst>
            </p:cNvPr>
            <p:cNvSpPr/>
            <p:nvPr/>
          </p:nvSpPr>
          <p:spPr>
            <a:xfrm>
              <a:off x="3811746" y="1649520"/>
              <a:ext cx="17294" cy="53178"/>
            </a:xfrm>
            <a:custGeom>
              <a:avLst/>
              <a:gdLst/>
              <a:ahLst/>
              <a:cxnLst/>
              <a:rect l="l" t="t" r="r" b="b"/>
              <a:pathLst>
                <a:path w="775" h="2383" extrusionOk="0">
                  <a:moveTo>
                    <a:pt x="392" y="1"/>
                  </a:moveTo>
                  <a:cubicBezTo>
                    <a:pt x="176" y="1"/>
                    <a:pt x="0" y="176"/>
                    <a:pt x="0" y="382"/>
                  </a:cubicBezTo>
                  <a:cubicBezTo>
                    <a:pt x="0" y="578"/>
                    <a:pt x="155" y="743"/>
                    <a:pt x="341" y="764"/>
                  </a:cubicBezTo>
                  <a:lnTo>
                    <a:pt x="341" y="2383"/>
                  </a:lnTo>
                  <a:lnTo>
                    <a:pt x="444" y="2383"/>
                  </a:lnTo>
                  <a:lnTo>
                    <a:pt x="444" y="764"/>
                  </a:lnTo>
                  <a:cubicBezTo>
                    <a:pt x="630" y="743"/>
                    <a:pt x="774" y="578"/>
                    <a:pt x="774" y="382"/>
                  </a:cubicBezTo>
                  <a:cubicBezTo>
                    <a:pt x="774" y="176"/>
                    <a:pt x="598" y="1"/>
                    <a:pt x="392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78;p21">
              <a:extLst>
                <a:ext uri="{FF2B5EF4-FFF2-40B4-BE49-F238E27FC236}">
                  <a16:creationId xmlns:a16="http://schemas.microsoft.com/office/drawing/2014/main" id="{B41FF012-1C0C-6163-C789-E889163596B7}"/>
                </a:ext>
              </a:extLst>
            </p:cNvPr>
            <p:cNvSpPr/>
            <p:nvPr/>
          </p:nvSpPr>
          <p:spPr>
            <a:xfrm>
              <a:off x="3810830" y="1707498"/>
              <a:ext cx="17049" cy="53178"/>
            </a:xfrm>
            <a:custGeom>
              <a:avLst/>
              <a:gdLst/>
              <a:ahLst/>
              <a:cxnLst/>
              <a:rect l="l" t="t" r="r" b="b"/>
              <a:pathLst>
                <a:path w="764" h="2383" extrusionOk="0">
                  <a:moveTo>
                    <a:pt x="330" y="1"/>
                  </a:moveTo>
                  <a:lnTo>
                    <a:pt x="330" y="1620"/>
                  </a:lnTo>
                  <a:cubicBezTo>
                    <a:pt x="145" y="1640"/>
                    <a:pt x="0" y="1805"/>
                    <a:pt x="0" y="2001"/>
                  </a:cubicBezTo>
                  <a:cubicBezTo>
                    <a:pt x="0" y="2218"/>
                    <a:pt x="176" y="2382"/>
                    <a:pt x="382" y="2382"/>
                  </a:cubicBezTo>
                  <a:cubicBezTo>
                    <a:pt x="598" y="2382"/>
                    <a:pt x="763" y="2218"/>
                    <a:pt x="763" y="2001"/>
                  </a:cubicBezTo>
                  <a:cubicBezTo>
                    <a:pt x="763" y="1805"/>
                    <a:pt x="619" y="1640"/>
                    <a:pt x="433" y="1620"/>
                  </a:cubicBezTo>
                  <a:lnTo>
                    <a:pt x="433" y="1"/>
                  </a:ln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79;p21">
              <a:extLst>
                <a:ext uri="{FF2B5EF4-FFF2-40B4-BE49-F238E27FC236}">
                  <a16:creationId xmlns:a16="http://schemas.microsoft.com/office/drawing/2014/main" id="{7163B78D-F35F-EB17-F7FD-E874FDFA1FB9}"/>
                </a:ext>
              </a:extLst>
            </p:cNvPr>
            <p:cNvSpPr/>
            <p:nvPr/>
          </p:nvSpPr>
          <p:spPr>
            <a:xfrm>
              <a:off x="3821654" y="1674180"/>
              <a:ext cx="49474" cy="31287"/>
            </a:xfrm>
            <a:custGeom>
              <a:avLst/>
              <a:gdLst/>
              <a:ahLst/>
              <a:cxnLst/>
              <a:rect l="l" t="t" r="r" b="b"/>
              <a:pathLst>
                <a:path w="2217" h="1402" extrusionOk="0">
                  <a:moveTo>
                    <a:pt x="1779" y="1"/>
                  </a:moveTo>
                  <a:cubicBezTo>
                    <a:pt x="1714" y="1"/>
                    <a:pt x="1648" y="17"/>
                    <a:pt x="1588" y="50"/>
                  </a:cubicBezTo>
                  <a:cubicBezTo>
                    <a:pt x="1423" y="143"/>
                    <a:pt x="1350" y="350"/>
                    <a:pt x="1423" y="525"/>
                  </a:cubicBezTo>
                  <a:lnTo>
                    <a:pt x="0" y="1308"/>
                  </a:lnTo>
                  <a:lnTo>
                    <a:pt x="51" y="1401"/>
                  </a:lnTo>
                  <a:lnTo>
                    <a:pt x="1464" y="618"/>
                  </a:lnTo>
                  <a:cubicBezTo>
                    <a:pt x="1537" y="717"/>
                    <a:pt x="1653" y="770"/>
                    <a:pt x="1770" y="770"/>
                  </a:cubicBezTo>
                  <a:cubicBezTo>
                    <a:pt x="1835" y="770"/>
                    <a:pt x="1900" y="754"/>
                    <a:pt x="1959" y="721"/>
                  </a:cubicBezTo>
                  <a:cubicBezTo>
                    <a:pt x="2144" y="618"/>
                    <a:pt x="2216" y="380"/>
                    <a:pt x="2113" y="195"/>
                  </a:cubicBezTo>
                  <a:cubicBezTo>
                    <a:pt x="2044" y="69"/>
                    <a:pt x="1913" y="1"/>
                    <a:pt x="1779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80;p21">
              <a:extLst>
                <a:ext uri="{FF2B5EF4-FFF2-40B4-BE49-F238E27FC236}">
                  <a16:creationId xmlns:a16="http://schemas.microsoft.com/office/drawing/2014/main" id="{9991740C-BB04-EC2C-593B-4CEC1ADDBF6F}"/>
                </a:ext>
              </a:extLst>
            </p:cNvPr>
            <p:cNvSpPr/>
            <p:nvPr/>
          </p:nvSpPr>
          <p:spPr>
            <a:xfrm>
              <a:off x="3768721" y="1704975"/>
              <a:ext cx="49274" cy="31041"/>
            </a:xfrm>
            <a:custGeom>
              <a:avLst/>
              <a:gdLst/>
              <a:ahLst/>
              <a:cxnLst/>
              <a:rect l="l" t="t" r="r" b="b"/>
              <a:pathLst>
                <a:path w="2208" h="1391" extrusionOk="0">
                  <a:moveTo>
                    <a:pt x="2166" y="1"/>
                  </a:moveTo>
                  <a:lnTo>
                    <a:pt x="753" y="784"/>
                  </a:lnTo>
                  <a:cubicBezTo>
                    <a:pt x="678" y="681"/>
                    <a:pt x="558" y="624"/>
                    <a:pt x="434" y="624"/>
                  </a:cubicBezTo>
                  <a:cubicBezTo>
                    <a:pt x="371" y="624"/>
                    <a:pt x="307" y="639"/>
                    <a:pt x="248" y="670"/>
                  </a:cubicBezTo>
                  <a:cubicBezTo>
                    <a:pt x="63" y="773"/>
                    <a:pt x="1" y="1011"/>
                    <a:pt x="104" y="1197"/>
                  </a:cubicBezTo>
                  <a:cubicBezTo>
                    <a:pt x="174" y="1322"/>
                    <a:pt x="304" y="1390"/>
                    <a:pt x="438" y="1390"/>
                  </a:cubicBezTo>
                  <a:cubicBezTo>
                    <a:pt x="503" y="1390"/>
                    <a:pt x="569" y="1374"/>
                    <a:pt x="629" y="1341"/>
                  </a:cubicBezTo>
                  <a:cubicBezTo>
                    <a:pt x="794" y="1248"/>
                    <a:pt x="867" y="1041"/>
                    <a:pt x="794" y="867"/>
                  </a:cubicBezTo>
                  <a:lnTo>
                    <a:pt x="2207" y="83"/>
                  </a:lnTo>
                  <a:lnTo>
                    <a:pt x="2166" y="1"/>
                  </a:ln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81;p21">
              <a:extLst>
                <a:ext uri="{FF2B5EF4-FFF2-40B4-BE49-F238E27FC236}">
                  <a16:creationId xmlns:a16="http://schemas.microsoft.com/office/drawing/2014/main" id="{38F0602C-9518-62E2-3895-603555111D36}"/>
                </a:ext>
              </a:extLst>
            </p:cNvPr>
            <p:cNvSpPr/>
            <p:nvPr/>
          </p:nvSpPr>
          <p:spPr>
            <a:xfrm>
              <a:off x="3820940" y="1705891"/>
              <a:ext cx="47666" cy="34277"/>
            </a:xfrm>
            <a:custGeom>
              <a:avLst/>
              <a:gdLst/>
              <a:ahLst/>
              <a:cxnLst/>
              <a:rect l="l" t="t" r="r" b="b"/>
              <a:pathLst>
                <a:path w="2136" h="1536" extrusionOk="0">
                  <a:moveTo>
                    <a:pt x="63" y="1"/>
                  </a:moveTo>
                  <a:lnTo>
                    <a:pt x="1" y="83"/>
                  </a:lnTo>
                  <a:lnTo>
                    <a:pt x="1352" y="980"/>
                  </a:lnTo>
                  <a:cubicBezTo>
                    <a:pt x="1269" y="1156"/>
                    <a:pt x="1320" y="1362"/>
                    <a:pt x="1485" y="1475"/>
                  </a:cubicBezTo>
                  <a:cubicBezTo>
                    <a:pt x="1549" y="1516"/>
                    <a:pt x="1620" y="1535"/>
                    <a:pt x="1691" y="1535"/>
                  </a:cubicBezTo>
                  <a:cubicBezTo>
                    <a:pt x="1817" y="1535"/>
                    <a:pt x="1942" y="1474"/>
                    <a:pt x="2021" y="1362"/>
                  </a:cubicBezTo>
                  <a:cubicBezTo>
                    <a:pt x="2135" y="1186"/>
                    <a:pt x="2083" y="949"/>
                    <a:pt x="1908" y="826"/>
                  </a:cubicBezTo>
                  <a:cubicBezTo>
                    <a:pt x="1843" y="785"/>
                    <a:pt x="1769" y="765"/>
                    <a:pt x="1696" y="765"/>
                  </a:cubicBezTo>
                  <a:cubicBezTo>
                    <a:pt x="1586" y="765"/>
                    <a:pt x="1477" y="810"/>
                    <a:pt x="1403" y="89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82;p21">
              <a:extLst>
                <a:ext uri="{FF2B5EF4-FFF2-40B4-BE49-F238E27FC236}">
                  <a16:creationId xmlns:a16="http://schemas.microsoft.com/office/drawing/2014/main" id="{01D271B8-C072-1A2E-FA42-86E24CB702E5}"/>
                </a:ext>
              </a:extLst>
            </p:cNvPr>
            <p:cNvSpPr/>
            <p:nvPr/>
          </p:nvSpPr>
          <p:spPr>
            <a:xfrm>
              <a:off x="3771242" y="1670096"/>
              <a:ext cx="47421" cy="34210"/>
            </a:xfrm>
            <a:custGeom>
              <a:avLst/>
              <a:gdLst/>
              <a:ahLst/>
              <a:cxnLst/>
              <a:rect l="l" t="t" r="r" b="b"/>
              <a:pathLst>
                <a:path w="2125" h="1533" extrusionOk="0">
                  <a:moveTo>
                    <a:pt x="438" y="0"/>
                  </a:moveTo>
                  <a:cubicBezTo>
                    <a:pt x="314" y="0"/>
                    <a:pt x="192" y="62"/>
                    <a:pt x="115" y="171"/>
                  </a:cubicBezTo>
                  <a:cubicBezTo>
                    <a:pt x="1" y="347"/>
                    <a:pt x="53" y="584"/>
                    <a:pt x="228" y="708"/>
                  </a:cubicBezTo>
                  <a:cubicBezTo>
                    <a:pt x="293" y="748"/>
                    <a:pt x="365" y="768"/>
                    <a:pt x="436" y="768"/>
                  </a:cubicBezTo>
                  <a:cubicBezTo>
                    <a:pt x="544" y="768"/>
                    <a:pt x="648" y="723"/>
                    <a:pt x="723" y="636"/>
                  </a:cubicBezTo>
                  <a:lnTo>
                    <a:pt x="2074" y="1532"/>
                  </a:lnTo>
                  <a:lnTo>
                    <a:pt x="2125" y="1450"/>
                  </a:lnTo>
                  <a:lnTo>
                    <a:pt x="784" y="553"/>
                  </a:lnTo>
                  <a:cubicBezTo>
                    <a:pt x="867" y="388"/>
                    <a:pt x="816" y="171"/>
                    <a:pt x="651" y="68"/>
                  </a:cubicBezTo>
                  <a:cubicBezTo>
                    <a:pt x="585" y="22"/>
                    <a:pt x="511" y="0"/>
                    <a:pt x="438" y="0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83;p21">
              <a:extLst>
                <a:ext uri="{FF2B5EF4-FFF2-40B4-BE49-F238E27FC236}">
                  <a16:creationId xmlns:a16="http://schemas.microsoft.com/office/drawing/2014/main" id="{090381D8-EA82-804A-F1A1-71AE0EAC50BA}"/>
                </a:ext>
              </a:extLst>
            </p:cNvPr>
            <p:cNvSpPr/>
            <p:nvPr/>
          </p:nvSpPr>
          <p:spPr>
            <a:xfrm>
              <a:off x="3796348" y="1682883"/>
              <a:ext cx="43493" cy="43739"/>
            </a:xfrm>
            <a:custGeom>
              <a:avLst/>
              <a:gdLst/>
              <a:ahLst/>
              <a:cxnLst/>
              <a:rect l="l" t="t" r="r" b="b"/>
              <a:pathLst>
                <a:path w="1949" h="1960" extrusionOk="0">
                  <a:moveTo>
                    <a:pt x="969" y="1"/>
                  </a:moveTo>
                  <a:cubicBezTo>
                    <a:pt x="433" y="1"/>
                    <a:pt x="0" y="444"/>
                    <a:pt x="0" y="980"/>
                  </a:cubicBezTo>
                  <a:cubicBezTo>
                    <a:pt x="0" y="1516"/>
                    <a:pt x="433" y="1960"/>
                    <a:pt x="969" y="1960"/>
                  </a:cubicBezTo>
                  <a:cubicBezTo>
                    <a:pt x="1515" y="1960"/>
                    <a:pt x="1948" y="1516"/>
                    <a:pt x="1948" y="980"/>
                  </a:cubicBezTo>
                  <a:cubicBezTo>
                    <a:pt x="1948" y="444"/>
                    <a:pt x="1515" y="1"/>
                    <a:pt x="969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84;p21">
              <a:extLst>
                <a:ext uri="{FF2B5EF4-FFF2-40B4-BE49-F238E27FC236}">
                  <a16:creationId xmlns:a16="http://schemas.microsoft.com/office/drawing/2014/main" id="{3E96CE06-25B1-E9C0-6CF0-6B1152029DA0}"/>
                </a:ext>
              </a:extLst>
            </p:cNvPr>
            <p:cNvSpPr/>
            <p:nvPr/>
          </p:nvSpPr>
          <p:spPr>
            <a:xfrm>
              <a:off x="3661516" y="1674157"/>
              <a:ext cx="44207" cy="44186"/>
            </a:xfrm>
            <a:custGeom>
              <a:avLst/>
              <a:gdLst/>
              <a:ahLst/>
              <a:cxnLst/>
              <a:rect l="l" t="t" r="r" b="b"/>
              <a:pathLst>
                <a:path w="1981" h="1980" extrusionOk="0">
                  <a:moveTo>
                    <a:pt x="991" y="0"/>
                  </a:moveTo>
                  <a:cubicBezTo>
                    <a:pt x="444" y="0"/>
                    <a:pt x="1" y="443"/>
                    <a:pt x="1" y="990"/>
                  </a:cubicBezTo>
                  <a:cubicBezTo>
                    <a:pt x="1" y="1536"/>
                    <a:pt x="444" y="1980"/>
                    <a:pt x="991" y="1980"/>
                  </a:cubicBezTo>
                  <a:cubicBezTo>
                    <a:pt x="1536" y="1980"/>
                    <a:pt x="1980" y="1536"/>
                    <a:pt x="1980" y="990"/>
                  </a:cubicBezTo>
                  <a:cubicBezTo>
                    <a:pt x="1980" y="443"/>
                    <a:pt x="1536" y="0"/>
                    <a:pt x="991" y="0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85;p21">
              <a:extLst>
                <a:ext uri="{FF2B5EF4-FFF2-40B4-BE49-F238E27FC236}">
                  <a16:creationId xmlns:a16="http://schemas.microsoft.com/office/drawing/2014/main" id="{60CC6F2D-47EB-B857-FC46-678365D668C2}"/>
                </a:ext>
              </a:extLst>
            </p:cNvPr>
            <p:cNvSpPr/>
            <p:nvPr/>
          </p:nvSpPr>
          <p:spPr>
            <a:xfrm>
              <a:off x="3714650" y="1647222"/>
              <a:ext cx="19594" cy="19817"/>
            </a:xfrm>
            <a:custGeom>
              <a:avLst/>
              <a:gdLst/>
              <a:ahLst/>
              <a:cxnLst/>
              <a:rect l="l" t="t" r="r" b="b"/>
              <a:pathLst>
                <a:path w="878" h="888" extrusionOk="0">
                  <a:moveTo>
                    <a:pt x="434" y="1"/>
                  </a:moveTo>
                  <a:cubicBezTo>
                    <a:pt x="197" y="1"/>
                    <a:pt x="1" y="197"/>
                    <a:pt x="1" y="444"/>
                  </a:cubicBezTo>
                  <a:cubicBezTo>
                    <a:pt x="1" y="681"/>
                    <a:pt x="197" y="887"/>
                    <a:pt x="434" y="887"/>
                  </a:cubicBezTo>
                  <a:cubicBezTo>
                    <a:pt x="681" y="887"/>
                    <a:pt x="878" y="681"/>
                    <a:pt x="878" y="444"/>
                  </a:cubicBezTo>
                  <a:cubicBezTo>
                    <a:pt x="878" y="197"/>
                    <a:pt x="681" y="1"/>
                    <a:pt x="434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86;p21">
              <a:extLst>
                <a:ext uri="{FF2B5EF4-FFF2-40B4-BE49-F238E27FC236}">
                  <a16:creationId xmlns:a16="http://schemas.microsoft.com/office/drawing/2014/main" id="{6A322CF6-5117-D94B-B687-E98A795AA2C2}"/>
                </a:ext>
              </a:extLst>
            </p:cNvPr>
            <p:cNvSpPr/>
            <p:nvPr/>
          </p:nvSpPr>
          <p:spPr>
            <a:xfrm>
              <a:off x="3849013" y="1841392"/>
              <a:ext cx="19817" cy="19594"/>
            </a:xfrm>
            <a:custGeom>
              <a:avLst/>
              <a:gdLst/>
              <a:ahLst/>
              <a:cxnLst/>
              <a:rect l="l" t="t" r="r" b="b"/>
              <a:pathLst>
                <a:path w="888" h="878" extrusionOk="0">
                  <a:moveTo>
                    <a:pt x="444" y="1"/>
                  </a:moveTo>
                  <a:cubicBezTo>
                    <a:pt x="197" y="1"/>
                    <a:pt x="1" y="197"/>
                    <a:pt x="1" y="444"/>
                  </a:cubicBezTo>
                  <a:cubicBezTo>
                    <a:pt x="1" y="681"/>
                    <a:pt x="197" y="877"/>
                    <a:pt x="444" y="877"/>
                  </a:cubicBezTo>
                  <a:cubicBezTo>
                    <a:pt x="692" y="877"/>
                    <a:pt x="887" y="681"/>
                    <a:pt x="887" y="444"/>
                  </a:cubicBezTo>
                  <a:cubicBezTo>
                    <a:pt x="887" y="197"/>
                    <a:pt x="692" y="1"/>
                    <a:pt x="444" y="1"/>
                  </a:cubicBezTo>
                  <a:close/>
                </a:path>
              </a:pathLst>
            </a:custGeom>
            <a:solidFill>
              <a:srgbClr val="9E5A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46" name="Google Shape;587;p21">
              <a:extLst>
                <a:ext uri="{FF2B5EF4-FFF2-40B4-BE49-F238E27FC236}">
                  <a16:creationId xmlns:a16="http://schemas.microsoft.com/office/drawing/2014/main" id="{3904CC28-6363-6BE3-14C3-0E65D904E74E}"/>
                </a:ext>
              </a:extLst>
            </p:cNvPr>
            <p:cNvCxnSpPr>
              <a:cxnSpLocks/>
              <a:stCxn id="10" idx="4"/>
            </p:cNvCxnSpPr>
            <p:nvPr/>
          </p:nvCxnSpPr>
          <p:spPr>
            <a:xfrm rot="16200000" flipH="1">
              <a:off x="3753922" y="3061408"/>
              <a:ext cx="712462" cy="719911"/>
            </a:xfrm>
            <a:prstGeom prst="bentConnector2">
              <a:avLst/>
            </a:prstGeom>
            <a:noFill/>
            <a:ln w="127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588;p21">
              <a:extLst>
                <a:ext uri="{FF2B5EF4-FFF2-40B4-BE49-F238E27FC236}">
                  <a16:creationId xmlns:a16="http://schemas.microsoft.com/office/drawing/2014/main" id="{169F1621-D5C4-0F93-22B0-415F51C4C645}"/>
                </a:ext>
              </a:extLst>
            </p:cNvPr>
            <p:cNvCxnSpPr>
              <a:cxnSpLocks/>
              <a:stCxn id="10" idx="0"/>
              <a:endCxn id="28" idx="4"/>
            </p:cNvCxnSpPr>
            <p:nvPr/>
          </p:nvCxnSpPr>
          <p:spPr>
            <a:xfrm rot="16200000" flipV="1">
              <a:off x="3580287" y="2140122"/>
              <a:ext cx="339820" cy="3"/>
            </a:xfrm>
            <a:prstGeom prst="bentConnector3">
              <a:avLst>
                <a:gd name="adj1" fmla="val 50000"/>
              </a:avLst>
            </a:prstGeom>
            <a:noFill/>
            <a:ln w="127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8" name="Google Shape;590;p21">
              <a:extLst>
                <a:ext uri="{FF2B5EF4-FFF2-40B4-BE49-F238E27FC236}">
                  <a16:creationId xmlns:a16="http://schemas.microsoft.com/office/drawing/2014/main" id="{52F32A73-F23D-0B69-566E-630565FCFFF6}"/>
                </a:ext>
              </a:extLst>
            </p:cNvPr>
            <p:cNvGrpSpPr/>
            <p:nvPr/>
          </p:nvGrpSpPr>
          <p:grpSpPr>
            <a:xfrm>
              <a:off x="3933907" y="1786500"/>
              <a:ext cx="4759147" cy="1002659"/>
              <a:chOff x="3017758" y="1645058"/>
              <a:chExt cx="6345529" cy="1336879"/>
            </a:xfrm>
          </p:grpSpPr>
          <p:sp>
            <p:nvSpPr>
              <p:cNvPr id="91" name="Google Shape;591;p21">
                <a:extLst>
                  <a:ext uri="{FF2B5EF4-FFF2-40B4-BE49-F238E27FC236}">
                    <a16:creationId xmlns:a16="http://schemas.microsoft.com/office/drawing/2014/main" id="{2D168FFD-5696-6EA1-27C5-245BD5852628}"/>
                  </a:ext>
                </a:extLst>
              </p:cNvPr>
              <p:cNvSpPr/>
              <p:nvPr/>
            </p:nvSpPr>
            <p:spPr>
              <a:xfrm>
                <a:off x="5768774" y="2655053"/>
                <a:ext cx="3594513" cy="326884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75000"/>
                </a:schemeClr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609585">
                  <a:buClr>
                    <a:srgbClr val="000000"/>
                  </a:buClr>
                </a:pPr>
                <a:r>
                  <a:rPr lang="en-GB" sz="2400" i="1" kern="0" dirty="0">
                    <a:solidFill>
                      <a:srgbClr val="FFFFFF"/>
                    </a:solidFill>
                    <a:latin typeface="Arial"/>
                    <a:ea typeface="Fira Sans Extra Condensed SemiBold"/>
                    <a:cs typeface="Fira Sans Extra Condensed SemiBold"/>
                    <a:sym typeface="Fira Sans Extra Condensed SemiBold"/>
                  </a:rPr>
                  <a:t>HIBRIDIZAÇÃO IN SITU </a:t>
                </a:r>
                <a:endParaRPr lang="en-GB" sz="2400" kern="0" baseline="30000" dirty="0">
                  <a:solidFill>
                    <a:srgbClr val="FFFFFF"/>
                  </a:solidFill>
                  <a:latin typeface="Arial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93" name="Google Shape;593;p21">
                <a:extLst>
                  <a:ext uri="{FF2B5EF4-FFF2-40B4-BE49-F238E27FC236}">
                    <a16:creationId xmlns:a16="http://schemas.microsoft.com/office/drawing/2014/main" id="{11D45C93-1ED1-B5A6-278F-B7C8349D51EE}"/>
                  </a:ext>
                </a:extLst>
              </p:cNvPr>
              <p:cNvCxnSpPr>
                <a:cxnSpLocks/>
                <a:stCxn id="28" idx="6"/>
                <a:endCxn id="91" idx="0"/>
              </p:cNvCxnSpPr>
              <p:nvPr/>
            </p:nvCxnSpPr>
            <p:spPr>
              <a:xfrm>
                <a:off x="3017758" y="1645058"/>
                <a:ext cx="4548273" cy="1009995"/>
              </a:xfrm>
              <a:prstGeom prst="bentConnector2">
                <a:avLst/>
              </a:pr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9" name="Google Shape;600;p21">
              <a:extLst>
                <a:ext uri="{FF2B5EF4-FFF2-40B4-BE49-F238E27FC236}">
                  <a16:creationId xmlns:a16="http://schemas.microsoft.com/office/drawing/2014/main" id="{E1F4E043-B109-2C3D-8085-926F28266276}"/>
                </a:ext>
              </a:extLst>
            </p:cNvPr>
            <p:cNvGrpSpPr/>
            <p:nvPr/>
          </p:nvGrpSpPr>
          <p:grpSpPr>
            <a:xfrm>
              <a:off x="738621" y="1786498"/>
              <a:ext cx="2827858" cy="983129"/>
              <a:chOff x="201841" y="1645063"/>
              <a:chExt cx="3770477" cy="1310837"/>
            </a:xfrm>
          </p:grpSpPr>
          <p:sp>
            <p:nvSpPr>
              <p:cNvPr id="88" name="Google Shape;601;p21">
                <a:extLst>
                  <a:ext uri="{FF2B5EF4-FFF2-40B4-BE49-F238E27FC236}">
                    <a16:creationId xmlns:a16="http://schemas.microsoft.com/office/drawing/2014/main" id="{0A81DA77-8A7F-D0AB-649B-3C91BF1D5D72}"/>
                  </a:ext>
                </a:extLst>
              </p:cNvPr>
              <p:cNvSpPr/>
              <p:nvPr/>
            </p:nvSpPr>
            <p:spPr>
              <a:xfrm>
                <a:off x="201841" y="2629687"/>
                <a:ext cx="3206649" cy="326213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75000"/>
                </a:schemeClr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609585">
                  <a:buClr>
                    <a:srgbClr val="000000"/>
                  </a:buClr>
                </a:pPr>
                <a:r>
                  <a:rPr lang="en-GB" sz="2400" kern="0" dirty="0">
                    <a:solidFill>
                      <a:srgbClr val="FFFFFF"/>
                    </a:solidFill>
                    <a:latin typeface="Arial"/>
                    <a:ea typeface="Fira Sans Extra Condensed SemiBold"/>
                    <a:cs typeface="Fira Sans Extra Condensed SemiBold"/>
                    <a:sym typeface="Fira Sans Extra Condensed SemiBold"/>
                  </a:rPr>
                  <a:t>IMUNO-HISTOQUÍMICA</a:t>
                </a:r>
                <a:endParaRPr lang="en-GB" sz="2400" kern="0" baseline="30000" dirty="0">
                  <a:solidFill>
                    <a:srgbClr val="FFFFFF"/>
                  </a:solidFill>
                  <a:latin typeface="Arial"/>
                  <a:ea typeface="Fira Sans Extra Condensed SemiBold"/>
                  <a:cs typeface="Fira Sans Extra Condensed SemiBold"/>
                  <a:sym typeface="Fira Sans Extra Condensed SemiBold"/>
                </a:endParaRPr>
              </a:p>
            </p:txBody>
          </p:sp>
          <p:cxnSp>
            <p:nvCxnSpPr>
              <p:cNvPr id="90" name="Google Shape;603;p21">
                <a:extLst>
                  <a:ext uri="{FF2B5EF4-FFF2-40B4-BE49-F238E27FC236}">
                    <a16:creationId xmlns:a16="http://schemas.microsoft.com/office/drawing/2014/main" id="{55238141-4C7E-9D52-A044-069EE48223CB}"/>
                  </a:ext>
                </a:extLst>
              </p:cNvPr>
              <p:cNvCxnSpPr>
                <a:cxnSpLocks/>
                <a:stCxn id="28" idx="2"/>
                <a:endCxn id="88" idx="0"/>
              </p:cNvCxnSpPr>
              <p:nvPr/>
            </p:nvCxnSpPr>
            <p:spPr>
              <a:xfrm rot="10800000" flipV="1">
                <a:off x="1805168" y="1645063"/>
                <a:ext cx="2167150" cy="984624"/>
              </a:xfrm>
              <a:prstGeom prst="bentConnector2">
                <a:avLst/>
              </a:pr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0" name="Google Shape;520;p21">
              <a:extLst>
                <a:ext uri="{FF2B5EF4-FFF2-40B4-BE49-F238E27FC236}">
                  <a16:creationId xmlns:a16="http://schemas.microsoft.com/office/drawing/2014/main" id="{D1D70B5C-9B86-D75B-9D47-3038951AD322}"/>
                </a:ext>
              </a:extLst>
            </p:cNvPr>
            <p:cNvGrpSpPr/>
            <p:nvPr/>
          </p:nvGrpSpPr>
          <p:grpSpPr>
            <a:xfrm>
              <a:off x="3889295" y="1825710"/>
              <a:ext cx="1699702" cy="2259402"/>
              <a:chOff x="4023201" y="2152190"/>
              <a:chExt cx="1944186" cy="2584409"/>
            </a:xfrm>
          </p:grpSpPr>
          <p:sp>
            <p:nvSpPr>
              <p:cNvPr id="61" name="Google Shape;522;p21">
                <a:extLst>
                  <a:ext uri="{FF2B5EF4-FFF2-40B4-BE49-F238E27FC236}">
                    <a16:creationId xmlns:a16="http://schemas.microsoft.com/office/drawing/2014/main" id="{05550FB7-37D7-C659-E46E-29CCED10475A}"/>
                  </a:ext>
                </a:extLst>
              </p:cNvPr>
              <p:cNvSpPr/>
              <p:nvPr/>
            </p:nvSpPr>
            <p:spPr>
              <a:xfrm>
                <a:off x="4703406" y="4109897"/>
                <a:ext cx="176594" cy="134953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207" extrusionOk="0">
                    <a:moveTo>
                      <a:pt x="1866" y="1"/>
                    </a:moveTo>
                    <a:cubicBezTo>
                      <a:pt x="1248" y="743"/>
                      <a:pt x="629" y="1485"/>
                      <a:pt x="1" y="2207"/>
                    </a:cubicBezTo>
                    <a:lnTo>
                      <a:pt x="1032" y="2207"/>
                    </a:lnTo>
                    <a:cubicBezTo>
                      <a:pt x="1660" y="1485"/>
                      <a:pt x="2279" y="743"/>
                      <a:pt x="288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23;p21">
                <a:extLst>
                  <a:ext uri="{FF2B5EF4-FFF2-40B4-BE49-F238E27FC236}">
                    <a16:creationId xmlns:a16="http://schemas.microsoft.com/office/drawing/2014/main" id="{EAAD9A2B-EE42-0020-2624-575C4BEBFD8C}"/>
                  </a:ext>
                </a:extLst>
              </p:cNvPr>
              <p:cNvSpPr/>
              <p:nvPr/>
            </p:nvSpPr>
            <p:spPr>
              <a:xfrm>
                <a:off x="4413444" y="4109897"/>
                <a:ext cx="221965" cy="134953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207" extrusionOk="0">
                    <a:moveTo>
                      <a:pt x="2784" y="1"/>
                    </a:moveTo>
                    <a:cubicBezTo>
                      <a:pt x="2629" y="21"/>
                      <a:pt x="2475" y="31"/>
                      <a:pt x="2310" y="31"/>
                    </a:cubicBezTo>
                    <a:cubicBezTo>
                      <a:pt x="1536" y="753"/>
                      <a:pt x="763" y="1475"/>
                      <a:pt x="0" y="2207"/>
                    </a:cubicBezTo>
                    <a:lnTo>
                      <a:pt x="1701" y="2207"/>
                    </a:lnTo>
                    <a:cubicBezTo>
                      <a:pt x="2351" y="1485"/>
                      <a:pt x="2990" y="753"/>
                      <a:pt x="362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524;p21">
                <a:extLst>
                  <a:ext uri="{FF2B5EF4-FFF2-40B4-BE49-F238E27FC236}">
                    <a16:creationId xmlns:a16="http://schemas.microsoft.com/office/drawing/2014/main" id="{5AB8A542-AA7C-5231-E4F5-5D311E06E5C0}"/>
                  </a:ext>
                </a:extLst>
              </p:cNvPr>
              <p:cNvSpPr/>
              <p:nvPr/>
            </p:nvSpPr>
            <p:spPr>
              <a:xfrm>
                <a:off x="4663660" y="4086538"/>
                <a:ext cx="10823" cy="15226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4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" y="63"/>
                      <a:pt x="83" y="115"/>
                      <a:pt x="125" y="177"/>
                    </a:cubicBezTo>
                    <a:lnTo>
                      <a:pt x="177" y="115"/>
                    </a:lnTo>
                    <a:cubicBezTo>
                      <a:pt x="125" y="73"/>
                      <a:pt x="63" y="32"/>
                      <a:pt x="1" y="1"/>
                    </a:cubicBezTo>
                    <a:close/>
                    <a:moveTo>
                      <a:pt x="125" y="177"/>
                    </a:moveTo>
                    <a:cubicBezTo>
                      <a:pt x="125" y="177"/>
                      <a:pt x="83" y="186"/>
                      <a:pt x="12" y="207"/>
                    </a:cubicBezTo>
                    <a:cubicBezTo>
                      <a:pt x="32" y="218"/>
                      <a:pt x="53" y="228"/>
                      <a:pt x="73" y="248"/>
                    </a:cubicBezTo>
                    <a:lnTo>
                      <a:pt x="125" y="177"/>
                    </a:lnTo>
                    <a:close/>
                  </a:path>
                </a:pathLst>
              </a:custGeom>
              <a:solidFill>
                <a:srgbClr val="97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525;p21">
                <a:extLst>
                  <a:ext uri="{FF2B5EF4-FFF2-40B4-BE49-F238E27FC236}">
                    <a16:creationId xmlns:a16="http://schemas.microsoft.com/office/drawing/2014/main" id="{88B22383-E399-9AF4-8E74-CFA8C9210B36}"/>
                  </a:ext>
                </a:extLst>
              </p:cNvPr>
              <p:cNvSpPr/>
              <p:nvPr/>
            </p:nvSpPr>
            <p:spPr>
              <a:xfrm>
                <a:off x="4714107" y="4083420"/>
                <a:ext cx="12658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07" h="166" extrusionOk="0">
                    <a:moveTo>
                      <a:pt x="1" y="1"/>
                    </a:moveTo>
                    <a:lnTo>
                      <a:pt x="1" y="83"/>
                    </a:lnTo>
                    <a:cubicBezTo>
                      <a:pt x="1" y="83"/>
                      <a:pt x="21" y="52"/>
                      <a:pt x="73" y="1"/>
                    </a:cubicBezTo>
                    <a:close/>
                    <a:moveTo>
                      <a:pt x="1" y="83"/>
                    </a:moveTo>
                    <a:lnTo>
                      <a:pt x="1" y="166"/>
                    </a:lnTo>
                    <a:lnTo>
                      <a:pt x="11" y="166"/>
                    </a:lnTo>
                    <a:cubicBezTo>
                      <a:pt x="73" y="166"/>
                      <a:pt x="135" y="166"/>
                      <a:pt x="207" y="155"/>
                    </a:cubicBezTo>
                    <a:cubicBezTo>
                      <a:pt x="135" y="134"/>
                      <a:pt x="62" y="104"/>
                      <a:pt x="1" y="83"/>
                    </a:cubicBezTo>
                    <a:close/>
                  </a:path>
                </a:pathLst>
              </a:custGeom>
              <a:solidFill>
                <a:srgbClr val="97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526;p21">
                <a:extLst>
                  <a:ext uri="{FF2B5EF4-FFF2-40B4-BE49-F238E27FC236}">
                    <a16:creationId xmlns:a16="http://schemas.microsoft.com/office/drawing/2014/main" id="{59354172-B52E-5A99-EABE-E8F5DB8D6A8F}"/>
                  </a:ext>
                </a:extLst>
              </p:cNvPr>
              <p:cNvSpPr/>
              <p:nvPr/>
            </p:nvSpPr>
            <p:spPr>
              <a:xfrm>
                <a:off x="4229390" y="2152190"/>
                <a:ext cx="1664863" cy="2226992"/>
              </a:xfrm>
              <a:custGeom>
                <a:avLst/>
                <a:gdLst/>
                <a:ahLst/>
                <a:cxnLst/>
                <a:rect l="l" t="t" r="r" b="b"/>
                <a:pathLst>
                  <a:path w="27227" h="36420" extrusionOk="0">
                    <a:moveTo>
                      <a:pt x="9577" y="1"/>
                    </a:moveTo>
                    <a:cubicBezTo>
                      <a:pt x="9317" y="1"/>
                      <a:pt x="9082" y="174"/>
                      <a:pt x="9020" y="439"/>
                    </a:cubicBezTo>
                    <a:cubicBezTo>
                      <a:pt x="8949" y="738"/>
                      <a:pt x="9134" y="1047"/>
                      <a:pt x="9433" y="1119"/>
                    </a:cubicBezTo>
                    <a:lnTo>
                      <a:pt x="9629" y="1171"/>
                    </a:lnTo>
                    <a:lnTo>
                      <a:pt x="8949" y="3923"/>
                    </a:lnTo>
                    <a:lnTo>
                      <a:pt x="8722" y="3861"/>
                    </a:lnTo>
                    <a:cubicBezTo>
                      <a:pt x="8641" y="3842"/>
                      <a:pt x="8561" y="3832"/>
                      <a:pt x="8482" y="3832"/>
                    </a:cubicBezTo>
                    <a:cubicBezTo>
                      <a:pt x="8023" y="3832"/>
                      <a:pt x="7609" y="4148"/>
                      <a:pt x="7495" y="4614"/>
                    </a:cubicBezTo>
                    <a:cubicBezTo>
                      <a:pt x="7464" y="4727"/>
                      <a:pt x="7453" y="4841"/>
                      <a:pt x="7464" y="4954"/>
                    </a:cubicBezTo>
                    <a:cubicBezTo>
                      <a:pt x="6381" y="5160"/>
                      <a:pt x="5526" y="5831"/>
                      <a:pt x="5299" y="6759"/>
                    </a:cubicBezTo>
                    <a:lnTo>
                      <a:pt x="1495" y="22336"/>
                    </a:lnTo>
                    <a:cubicBezTo>
                      <a:pt x="887" y="22501"/>
                      <a:pt x="392" y="22975"/>
                      <a:pt x="227" y="23625"/>
                    </a:cubicBezTo>
                    <a:cubicBezTo>
                      <a:pt x="0" y="24583"/>
                      <a:pt x="587" y="25552"/>
                      <a:pt x="1536" y="25790"/>
                    </a:cubicBezTo>
                    <a:lnTo>
                      <a:pt x="8093" y="27387"/>
                    </a:lnTo>
                    <a:cubicBezTo>
                      <a:pt x="8233" y="27423"/>
                      <a:pt x="8375" y="27440"/>
                      <a:pt x="8515" y="27440"/>
                    </a:cubicBezTo>
                    <a:cubicBezTo>
                      <a:pt x="9316" y="27440"/>
                      <a:pt x="10055" y="26886"/>
                      <a:pt x="10248" y="26079"/>
                    </a:cubicBezTo>
                    <a:cubicBezTo>
                      <a:pt x="10413" y="25429"/>
                      <a:pt x="10186" y="24769"/>
                      <a:pt x="9721" y="24336"/>
                    </a:cubicBezTo>
                    <a:lnTo>
                      <a:pt x="11629" y="16542"/>
                    </a:lnTo>
                    <a:cubicBezTo>
                      <a:pt x="18206" y="19160"/>
                      <a:pt x="21144" y="25666"/>
                      <a:pt x="18804" y="33779"/>
                    </a:cubicBezTo>
                    <a:cubicBezTo>
                      <a:pt x="18397" y="35215"/>
                      <a:pt x="18965" y="36419"/>
                      <a:pt x="20319" y="36419"/>
                    </a:cubicBezTo>
                    <a:cubicBezTo>
                      <a:pt x="20336" y="36419"/>
                      <a:pt x="20354" y="36419"/>
                      <a:pt x="20371" y="36418"/>
                    </a:cubicBezTo>
                    <a:cubicBezTo>
                      <a:pt x="21763" y="36388"/>
                      <a:pt x="23577" y="34790"/>
                      <a:pt x="24113" y="32954"/>
                    </a:cubicBezTo>
                    <a:cubicBezTo>
                      <a:pt x="27227" y="22150"/>
                      <a:pt x="22629" y="13687"/>
                      <a:pt x="12928" y="11233"/>
                    </a:cubicBezTo>
                    <a:lnTo>
                      <a:pt x="13526" y="8769"/>
                    </a:lnTo>
                    <a:cubicBezTo>
                      <a:pt x="13753" y="7831"/>
                      <a:pt x="13299" y="6851"/>
                      <a:pt x="12433" y="6171"/>
                    </a:cubicBezTo>
                    <a:cubicBezTo>
                      <a:pt x="12495" y="6078"/>
                      <a:pt x="12546" y="5964"/>
                      <a:pt x="12567" y="5851"/>
                    </a:cubicBezTo>
                    <a:cubicBezTo>
                      <a:pt x="12701" y="5315"/>
                      <a:pt x="12371" y="4759"/>
                      <a:pt x="11825" y="4624"/>
                    </a:cubicBezTo>
                    <a:lnTo>
                      <a:pt x="11598" y="4562"/>
                    </a:lnTo>
                    <a:lnTo>
                      <a:pt x="12268" y="1810"/>
                    </a:lnTo>
                    <a:lnTo>
                      <a:pt x="12454" y="1861"/>
                    </a:lnTo>
                    <a:cubicBezTo>
                      <a:pt x="12499" y="1872"/>
                      <a:pt x="12544" y="1877"/>
                      <a:pt x="12589" y="1877"/>
                    </a:cubicBezTo>
                    <a:cubicBezTo>
                      <a:pt x="12848" y="1877"/>
                      <a:pt x="13083" y="1703"/>
                      <a:pt x="13144" y="1439"/>
                    </a:cubicBezTo>
                    <a:cubicBezTo>
                      <a:pt x="13217" y="1140"/>
                      <a:pt x="13031" y="830"/>
                      <a:pt x="12722" y="759"/>
                    </a:cubicBezTo>
                    <a:lnTo>
                      <a:pt x="9712" y="16"/>
                    </a:lnTo>
                    <a:cubicBezTo>
                      <a:pt x="9666" y="6"/>
                      <a:pt x="9621" y="1"/>
                      <a:pt x="9577" y="1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27;p21">
                <a:extLst>
                  <a:ext uri="{FF2B5EF4-FFF2-40B4-BE49-F238E27FC236}">
                    <a16:creationId xmlns:a16="http://schemas.microsoft.com/office/drawing/2014/main" id="{CA6B63C5-6640-0D98-BAEA-7FBA63C07262}"/>
                  </a:ext>
                </a:extLst>
              </p:cNvPr>
              <p:cNvSpPr/>
              <p:nvPr/>
            </p:nvSpPr>
            <p:spPr>
              <a:xfrm>
                <a:off x="4323252" y="3504717"/>
                <a:ext cx="734" cy="318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2" extrusionOk="0">
                    <a:moveTo>
                      <a:pt x="12" y="1"/>
                    </a:moveTo>
                    <a:lnTo>
                      <a:pt x="1" y="52"/>
                    </a:lnTo>
                    <a:lnTo>
                      <a:pt x="1" y="52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CAC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28;p21">
                <a:extLst>
                  <a:ext uri="{FF2B5EF4-FFF2-40B4-BE49-F238E27FC236}">
                    <a16:creationId xmlns:a16="http://schemas.microsoft.com/office/drawing/2014/main" id="{2D64E049-A45D-3A72-005F-19D75346B575}"/>
                  </a:ext>
                </a:extLst>
              </p:cNvPr>
              <p:cNvSpPr/>
              <p:nvPr/>
            </p:nvSpPr>
            <p:spPr>
              <a:xfrm>
                <a:off x="4240030" y="3504717"/>
                <a:ext cx="619118" cy="325366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5321" extrusionOk="0">
                    <a:moveTo>
                      <a:pt x="1373" y="1"/>
                    </a:moveTo>
                    <a:lnTo>
                      <a:pt x="1362" y="52"/>
                    </a:lnTo>
                    <a:lnTo>
                      <a:pt x="2083" y="227"/>
                    </a:lnTo>
                    <a:cubicBezTo>
                      <a:pt x="1847" y="155"/>
                      <a:pt x="1609" y="72"/>
                      <a:pt x="1373" y="1"/>
                    </a:cubicBezTo>
                    <a:close/>
                    <a:moveTo>
                      <a:pt x="1321" y="217"/>
                    </a:moveTo>
                    <a:lnTo>
                      <a:pt x="1321" y="217"/>
                    </a:lnTo>
                    <a:cubicBezTo>
                      <a:pt x="713" y="382"/>
                      <a:pt x="218" y="856"/>
                      <a:pt x="53" y="1506"/>
                    </a:cubicBezTo>
                    <a:cubicBezTo>
                      <a:pt x="22" y="1650"/>
                      <a:pt x="1" y="1795"/>
                      <a:pt x="1" y="1939"/>
                    </a:cubicBezTo>
                    <a:cubicBezTo>
                      <a:pt x="1" y="2732"/>
                      <a:pt x="558" y="3475"/>
                      <a:pt x="1362" y="3671"/>
                    </a:cubicBezTo>
                    <a:lnTo>
                      <a:pt x="7919" y="5268"/>
                    </a:lnTo>
                    <a:cubicBezTo>
                      <a:pt x="8063" y="5300"/>
                      <a:pt x="8197" y="5320"/>
                      <a:pt x="8342" y="5320"/>
                    </a:cubicBezTo>
                    <a:cubicBezTo>
                      <a:pt x="9146" y="5320"/>
                      <a:pt x="9877" y="4774"/>
                      <a:pt x="10074" y="3960"/>
                    </a:cubicBezTo>
                    <a:cubicBezTo>
                      <a:pt x="10115" y="3815"/>
                      <a:pt x="10125" y="3671"/>
                      <a:pt x="10125" y="3536"/>
                    </a:cubicBezTo>
                    <a:cubicBezTo>
                      <a:pt x="10125" y="3032"/>
                      <a:pt x="9909" y="2557"/>
                      <a:pt x="9547" y="2228"/>
                    </a:cubicBezTo>
                    <a:lnTo>
                      <a:pt x="9506" y="2382"/>
                    </a:lnTo>
                    <a:lnTo>
                      <a:pt x="1279" y="372"/>
                    </a:lnTo>
                    <a:lnTo>
                      <a:pt x="1321" y="21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29;p21">
                <a:extLst>
                  <a:ext uri="{FF2B5EF4-FFF2-40B4-BE49-F238E27FC236}">
                    <a16:creationId xmlns:a16="http://schemas.microsoft.com/office/drawing/2014/main" id="{F670D126-DADF-DB13-2A5C-E2A443B5FCF7}"/>
                  </a:ext>
                </a:extLst>
              </p:cNvPr>
              <p:cNvSpPr/>
              <p:nvPr/>
            </p:nvSpPr>
            <p:spPr>
              <a:xfrm>
                <a:off x="4938519" y="3163635"/>
                <a:ext cx="489914" cy="1058524"/>
              </a:xfrm>
              <a:custGeom>
                <a:avLst/>
                <a:gdLst/>
                <a:ahLst/>
                <a:cxnLst/>
                <a:rect l="l" t="t" r="r" b="b"/>
                <a:pathLst>
                  <a:path w="8012" h="17311" extrusionOk="0">
                    <a:moveTo>
                      <a:pt x="7187" y="17311"/>
                    </a:moveTo>
                    <a:lnTo>
                      <a:pt x="7187" y="17311"/>
                    </a:lnTo>
                    <a:lnTo>
                      <a:pt x="7187" y="17311"/>
                    </a:lnTo>
                    <a:close/>
                    <a:moveTo>
                      <a:pt x="7187" y="17300"/>
                    </a:moveTo>
                    <a:lnTo>
                      <a:pt x="7187" y="17300"/>
                    </a:lnTo>
                    <a:lnTo>
                      <a:pt x="7187" y="17300"/>
                    </a:lnTo>
                    <a:close/>
                    <a:moveTo>
                      <a:pt x="7197" y="17290"/>
                    </a:moveTo>
                    <a:lnTo>
                      <a:pt x="7197" y="17290"/>
                    </a:lnTo>
                    <a:lnTo>
                      <a:pt x="7197" y="17290"/>
                    </a:lnTo>
                    <a:close/>
                    <a:moveTo>
                      <a:pt x="7197" y="17279"/>
                    </a:moveTo>
                    <a:lnTo>
                      <a:pt x="7197" y="17279"/>
                    </a:lnTo>
                    <a:lnTo>
                      <a:pt x="7197" y="17279"/>
                    </a:lnTo>
                    <a:close/>
                    <a:moveTo>
                      <a:pt x="7197" y="17270"/>
                    </a:moveTo>
                    <a:lnTo>
                      <a:pt x="7197" y="17279"/>
                    </a:lnTo>
                    <a:lnTo>
                      <a:pt x="7197" y="17270"/>
                    </a:lnTo>
                    <a:close/>
                    <a:moveTo>
                      <a:pt x="7197" y="17270"/>
                    </a:moveTo>
                    <a:lnTo>
                      <a:pt x="7197" y="17270"/>
                    </a:lnTo>
                    <a:lnTo>
                      <a:pt x="7197" y="17270"/>
                    </a:lnTo>
                    <a:close/>
                    <a:moveTo>
                      <a:pt x="7207" y="17259"/>
                    </a:moveTo>
                    <a:lnTo>
                      <a:pt x="7197" y="17259"/>
                    </a:lnTo>
                    <a:lnTo>
                      <a:pt x="7207" y="17259"/>
                    </a:lnTo>
                    <a:close/>
                    <a:moveTo>
                      <a:pt x="7207" y="17249"/>
                    </a:moveTo>
                    <a:lnTo>
                      <a:pt x="7207" y="17249"/>
                    </a:lnTo>
                    <a:lnTo>
                      <a:pt x="7207" y="17249"/>
                    </a:lnTo>
                    <a:close/>
                    <a:moveTo>
                      <a:pt x="8012" y="11919"/>
                    </a:moveTo>
                    <a:cubicBezTo>
                      <a:pt x="8012" y="13589"/>
                      <a:pt x="7744" y="15373"/>
                      <a:pt x="7207" y="17238"/>
                    </a:cubicBezTo>
                    <a:lnTo>
                      <a:pt x="7207" y="17249"/>
                    </a:lnTo>
                    <a:lnTo>
                      <a:pt x="7207" y="17238"/>
                    </a:lnTo>
                    <a:cubicBezTo>
                      <a:pt x="7744" y="15373"/>
                      <a:pt x="8012" y="13589"/>
                      <a:pt x="8012" y="11919"/>
                    </a:cubicBezTo>
                    <a:close/>
                    <a:moveTo>
                      <a:pt x="32" y="1"/>
                    </a:moveTo>
                    <a:lnTo>
                      <a:pt x="1" y="135"/>
                    </a:lnTo>
                    <a:lnTo>
                      <a:pt x="1" y="135"/>
                    </a:lnTo>
                    <a:close/>
                  </a:path>
                </a:pathLst>
              </a:custGeom>
              <a:solidFill>
                <a:srgbClr val="CAC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30;p21">
                <a:extLst>
                  <a:ext uri="{FF2B5EF4-FFF2-40B4-BE49-F238E27FC236}">
                    <a16:creationId xmlns:a16="http://schemas.microsoft.com/office/drawing/2014/main" id="{89FB24A7-A532-B3AA-0A24-6407AD29C8A8}"/>
                  </a:ext>
                </a:extLst>
              </p:cNvPr>
              <p:cNvSpPr/>
              <p:nvPr/>
            </p:nvSpPr>
            <p:spPr>
              <a:xfrm>
                <a:off x="4920908" y="3069773"/>
                <a:ext cx="619730" cy="1175072"/>
              </a:xfrm>
              <a:custGeom>
                <a:avLst/>
                <a:gdLst/>
                <a:ahLst/>
                <a:cxnLst/>
                <a:rect l="l" t="t" r="r" b="b"/>
                <a:pathLst>
                  <a:path w="10135" h="19217" extrusionOk="0">
                    <a:moveTo>
                      <a:pt x="206" y="0"/>
                    </a:moveTo>
                    <a:cubicBezTo>
                      <a:pt x="135" y="351"/>
                      <a:pt x="62" y="711"/>
                      <a:pt x="0" y="1082"/>
                    </a:cubicBezTo>
                    <a:cubicBezTo>
                      <a:pt x="0" y="1227"/>
                      <a:pt x="0" y="1361"/>
                      <a:pt x="11" y="1505"/>
                    </a:cubicBezTo>
                    <a:cubicBezTo>
                      <a:pt x="103" y="1557"/>
                      <a:pt x="196" y="1608"/>
                      <a:pt x="289" y="1670"/>
                    </a:cubicBezTo>
                    <a:lnTo>
                      <a:pt x="320" y="1536"/>
                    </a:lnTo>
                    <a:cubicBezTo>
                      <a:pt x="5382" y="3557"/>
                      <a:pt x="8289" y="7877"/>
                      <a:pt x="8300" y="13454"/>
                    </a:cubicBezTo>
                    <a:cubicBezTo>
                      <a:pt x="8300" y="15124"/>
                      <a:pt x="8032" y="16908"/>
                      <a:pt x="7495" y="18773"/>
                    </a:cubicBezTo>
                    <a:lnTo>
                      <a:pt x="7495" y="18784"/>
                    </a:lnTo>
                    <a:lnTo>
                      <a:pt x="7495" y="18794"/>
                    </a:lnTo>
                    <a:lnTo>
                      <a:pt x="7485" y="18794"/>
                    </a:lnTo>
                    <a:lnTo>
                      <a:pt x="7485" y="18805"/>
                    </a:lnTo>
                    <a:lnTo>
                      <a:pt x="7485" y="18814"/>
                    </a:lnTo>
                    <a:lnTo>
                      <a:pt x="7485" y="18825"/>
                    </a:lnTo>
                    <a:lnTo>
                      <a:pt x="7475" y="18835"/>
                    </a:lnTo>
                    <a:lnTo>
                      <a:pt x="7475" y="18846"/>
                    </a:lnTo>
                    <a:cubicBezTo>
                      <a:pt x="7443" y="18970"/>
                      <a:pt x="7413" y="19093"/>
                      <a:pt x="7402" y="19217"/>
                    </a:cubicBezTo>
                    <a:lnTo>
                      <a:pt x="9485" y="19217"/>
                    </a:lnTo>
                    <a:cubicBezTo>
                      <a:pt x="9867" y="17959"/>
                      <a:pt x="10135" y="16660"/>
                      <a:pt x="10114" y="15330"/>
                    </a:cubicBezTo>
                    <a:cubicBezTo>
                      <a:pt x="10083" y="13103"/>
                      <a:pt x="9578" y="10856"/>
                      <a:pt x="8681" y="8814"/>
                    </a:cubicBezTo>
                    <a:cubicBezTo>
                      <a:pt x="7001" y="4990"/>
                      <a:pt x="3970" y="1794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31;p21">
                <a:extLst>
                  <a:ext uri="{FF2B5EF4-FFF2-40B4-BE49-F238E27FC236}">
                    <a16:creationId xmlns:a16="http://schemas.microsoft.com/office/drawing/2014/main" id="{49B07E0F-AFA4-FA8B-6E15-7C5C350A45D3}"/>
                  </a:ext>
                </a:extLst>
              </p:cNvPr>
              <p:cNvSpPr/>
              <p:nvPr/>
            </p:nvSpPr>
            <p:spPr>
              <a:xfrm>
                <a:off x="4023201" y="4242281"/>
                <a:ext cx="1938559" cy="494316"/>
              </a:xfrm>
              <a:custGeom>
                <a:avLst/>
                <a:gdLst/>
                <a:ahLst/>
                <a:cxnLst/>
                <a:rect l="l" t="t" r="r" b="b"/>
                <a:pathLst>
                  <a:path w="31703" h="8084" extrusionOk="0">
                    <a:moveTo>
                      <a:pt x="15846" y="1"/>
                    </a:moveTo>
                    <a:cubicBezTo>
                      <a:pt x="15300" y="1"/>
                      <a:pt x="14764" y="11"/>
                      <a:pt x="14238" y="42"/>
                    </a:cubicBezTo>
                    <a:lnTo>
                      <a:pt x="3620" y="42"/>
                    </a:lnTo>
                    <a:cubicBezTo>
                      <a:pt x="2919" y="42"/>
                      <a:pt x="2341" y="619"/>
                      <a:pt x="2341" y="1320"/>
                    </a:cubicBezTo>
                    <a:cubicBezTo>
                      <a:pt x="2341" y="2021"/>
                      <a:pt x="2919" y="2588"/>
                      <a:pt x="3620" y="2588"/>
                    </a:cubicBezTo>
                    <a:lnTo>
                      <a:pt x="5042" y="2588"/>
                    </a:lnTo>
                    <a:cubicBezTo>
                      <a:pt x="3413" y="3588"/>
                      <a:pt x="2300" y="4805"/>
                      <a:pt x="1897" y="6155"/>
                    </a:cubicBezTo>
                    <a:lnTo>
                      <a:pt x="960" y="6155"/>
                    </a:lnTo>
                    <a:cubicBezTo>
                      <a:pt x="434" y="6155"/>
                      <a:pt x="1" y="6588"/>
                      <a:pt x="1" y="7114"/>
                    </a:cubicBezTo>
                    <a:cubicBezTo>
                      <a:pt x="1" y="7650"/>
                      <a:pt x="434" y="8083"/>
                      <a:pt x="960" y="8083"/>
                    </a:cubicBezTo>
                    <a:lnTo>
                      <a:pt x="30733" y="8083"/>
                    </a:lnTo>
                    <a:cubicBezTo>
                      <a:pt x="31269" y="8083"/>
                      <a:pt x="31702" y="7650"/>
                      <a:pt x="31702" y="7114"/>
                    </a:cubicBezTo>
                    <a:cubicBezTo>
                      <a:pt x="31702" y="6588"/>
                      <a:pt x="31269" y="6155"/>
                      <a:pt x="30733" y="6155"/>
                    </a:cubicBezTo>
                    <a:lnTo>
                      <a:pt x="29805" y="6155"/>
                    </a:lnTo>
                    <a:cubicBezTo>
                      <a:pt x="29403" y="4805"/>
                      <a:pt x="28289" y="3588"/>
                      <a:pt x="26661" y="2588"/>
                    </a:cubicBezTo>
                    <a:lnTo>
                      <a:pt x="28083" y="2588"/>
                    </a:lnTo>
                    <a:cubicBezTo>
                      <a:pt x="28784" y="2588"/>
                      <a:pt x="29352" y="2021"/>
                      <a:pt x="29352" y="1320"/>
                    </a:cubicBezTo>
                    <a:cubicBezTo>
                      <a:pt x="29352" y="619"/>
                      <a:pt x="28784" y="42"/>
                      <a:pt x="28083" y="42"/>
                    </a:cubicBezTo>
                    <a:lnTo>
                      <a:pt x="17465" y="42"/>
                    </a:lnTo>
                    <a:cubicBezTo>
                      <a:pt x="16939" y="11"/>
                      <a:pt x="16392" y="1"/>
                      <a:pt x="15846" y="1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32;p21">
                <a:extLst>
                  <a:ext uri="{FF2B5EF4-FFF2-40B4-BE49-F238E27FC236}">
                    <a16:creationId xmlns:a16="http://schemas.microsoft.com/office/drawing/2014/main" id="{F51993A0-E319-365E-7F0D-5C9C685C82A3}"/>
                  </a:ext>
                </a:extLst>
              </p:cNvPr>
              <p:cNvSpPr/>
              <p:nvPr/>
            </p:nvSpPr>
            <p:spPr>
              <a:xfrm>
                <a:off x="5844420" y="4616078"/>
                <a:ext cx="117342" cy="61270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1002" extrusionOk="0">
                    <a:moveTo>
                      <a:pt x="11" y="32"/>
                    </a:moveTo>
                    <a:cubicBezTo>
                      <a:pt x="11" y="32"/>
                      <a:pt x="11" y="42"/>
                      <a:pt x="21" y="42"/>
                    </a:cubicBezTo>
                    <a:lnTo>
                      <a:pt x="949" y="42"/>
                    </a:lnTo>
                    <a:cubicBezTo>
                      <a:pt x="1485" y="42"/>
                      <a:pt x="1918" y="475"/>
                      <a:pt x="1918" y="1001"/>
                    </a:cubicBezTo>
                    <a:lnTo>
                      <a:pt x="1918" y="1001"/>
                    </a:lnTo>
                    <a:cubicBezTo>
                      <a:pt x="1918" y="475"/>
                      <a:pt x="1485" y="42"/>
                      <a:pt x="949" y="42"/>
                    </a:cubicBezTo>
                    <a:lnTo>
                      <a:pt x="21" y="42"/>
                    </a:lnTo>
                    <a:cubicBezTo>
                      <a:pt x="11" y="42"/>
                      <a:pt x="11" y="32"/>
                      <a:pt x="11" y="32"/>
                    </a:cubicBezTo>
                    <a:close/>
                    <a:moveTo>
                      <a:pt x="11" y="21"/>
                    </a:moveTo>
                    <a:lnTo>
                      <a:pt x="11" y="32"/>
                    </a:lnTo>
                    <a:lnTo>
                      <a:pt x="11" y="21"/>
                    </a:lnTo>
                    <a:close/>
                    <a:moveTo>
                      <a:pt x="11" y="21"/>
                    </a:moveTo>
                    <a:lnTo>
                      <a:pt x="11" y="21"/>
                    </a:lnTo>
                    <a:lnTo>
                      <a:pt x="11" y="21"/>
                    </a:lnTo>
                    <a:close/>
                    <a:moveTo>
                      <a:pt x="11" y="11"/>
                    </a:moveTo>
                    <a:lnTo>
                      <a:pt x="11" y="21"/>
                    </a:lnTo>
                    <a:lnTo>
                      <a:pt x="11" y="11"/>
                    </a:lnTo>
                    <a:close/>
                    <a:moveTo>
                      <a:pt x="1" y="1"/>
                    </a:moveTo>
                    <a:lnTo>
                      <a:pt x="11" y="11"/>
                    </a:lnTo>
                    <a:lnTo>
                      <a:pt x="1" y="1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AC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33;p21">
                <a:extLst>
                  <a:ext uri="{FF2B5EF4-FFF2-40B4-BE49-F238E27FC236}">
                    <a16:creationId xmlns:a16="http://schemas.microsoft.com/office/drawing/2014/main" id="{70A06BF5-C2F7-FDBB-CB8E-6B40E1BA2FCE}"/>
                  </a:ext>
                </a:extLst>
              </p:cNvPr>
              <p:cNvSpPr/>
              <p:nvPr/>
            </p:nvSpPr>
            <p:spPr>
              <a:xfrm>
                <a:off x="4023201" y="4571990"/>
                <a:ext cx="1938559" cy="164609"/>
              </a:xfrm>
              <a:custGeom>
                <a:avLst/>
                <a:gdLst/>
                <a:ahLst/>
                <a:cxnLst/>
                <a:rect l="l" t="t" r="r" b="b"/>
                <a:pathLst>
                  <a:path w="31703" h="2692" extrusionOk="0">
                    <a:moveTo>
                      <a:pt x="2207" y="0"/>
                    </a:moveTo>
                    <a:cubicBezTo>
                      <a:pt x="2094" y="227"/>
                      <a:pt x="2001" y="454"/>
                      <a:pt x="1929" y="681"/>
                    </a:cubicBezTo>
                    <a:lnTo>
                      <a:pt x="29630" y="681"/>
                    </a:lnTo>
                    <a:lnTo>
                      <a:pt x="29630" y="845"/>
                    </a:lnTo>
                    <a:lnTo>
                      <a:pt x="1897" y="845"/>
                    </a:lnTo>
                    <a:lnTo>
                      <a:pt x="1897" y="763"/>
                    </a:lnTo>
                    <a:lnTo>
                      <a:pt x="960" y="763"/>
                    </a:lnTo>
                    <a:cubicBezTo>
                      <a:pt x="434" y="763"/>
                      <a:pt x="1" y="1196"/>
                      <a:pt x="1" y="1722"/>
                    </a:cubicBezTo>
                    <a:cubicBezTo>
                      <a:pt x="1" y="2258"/>
                      <a:pt x="434" y="2691"/>
                      <a:pt x="960" y="2691"/>
                    </a:cubicBezTo>
                    <a:lnTo>
                      <a:pt x="30733" y="2691"/>
                    </a:lnTo>
                    <a:cubicBezTo>
                      <a:pt x="31269" y="2691"/>
                      <a:pt x="31702" y="2258"/>
                      <a:pt x="31702" y="1722"/>
                    </a:cubicBezTo>
                    <a:cubicBezTo>
                      <a:pt x="31702" y="1196"/>
                      <a:pt x="31269" y="763"/>
                      <a:pt x="30733" y="763"/>
                    </a:cubicBezTo>
                    <a:lnTo>
                      <a:pt x="29805" y="763"/>
                    </a:lnTo>
                    <a:cubicBezTo>
                      <a:pt x="29795" y="763"/>
                      <a:pt x="29795" y="753"/>
                      <a:pt x="29795" y="753"/>
                    </a:cubicBezTo>
                    <a:lnTo>
                      <a:pt x="29795" y="742"/>
                    </a:lnTo>
                    <a:lnTo>
                      <a:pt x="29795" y="732"/>
                    </a:lnTo>
                    <a:lnTo>
                      <a:pt x="29785" y="722"/>
                    </a:lnTo>
                    <a:cubicBezTo>
                      <a:pt x="29712" y="474"/>
                      <a:pt x="29609" y="238"/>
                      <a:pt x="294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534;p21">
                <a:extLst>
                  <a:ext uri="{FF2B5EF4-FFF2-40B4-BE49-F238E27FC236}">
                    <a16:creationId xmlns:a16="http://schemas.microsoft.com/office/drawing/2014/main" id="{E103348C-0A62-D3E9-36CC-920E9B943043}"/>
                  </a:ext>
                </a:extLst>
              </p:cNvPr>
              <p:cNvSpPr/>
              <p:nvPr/>
            </p:nvSpPr>
            <p:spPr>
              <a:xfrm>
                <a:off x="4774643" y="2381983"/>
                <a:ext cx="166443" cy="59313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970" extrusionOk="0">
                    <a:moveTo>
                      <a:pt x="73" y="0"/>
                    </a:moveTo>
                    <a:lnTo>
                      <a:pt x="0" y="320"/>
                    </a:lnTo>
                    <a:lnTo>
                      <a:pt x="2640" y="969"/>
                    </a:lnTo>
                    <a:lnTo>
                      <a:pt x="2722" y="65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35;p21">
                <a:extLst>
                  <a:ext uri="{FF2B5EF4-FFF2-40B4-BE49-F238E27FC236}">
                    <a16:creationId xmlns:a16="http://schemas.microsoft.com/office/drawing/2014/main" id="{E20A07BE-EB16-FA2C-4FBE-BC9FC56C465C}"/>
                  </a:ext>
                </a:extLst>
              </p:cNvPr>
              <p:cNvSpPr/>
              <p:nvPr/>
            </p:nvSpPr>
            <p:spPr>
              <a:xfrm>
                <a:off x="4685796" y="2455116"/>
                <a:ext cx="61" cy="6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A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36;p21">
                <a:extLst>
                  <a:ext uri="{FF2B5EF4-FFF2-40B4-BE49-F238E27FC236}">
                    <a16:creationId xmlns:a16="http://schemas.microsoft.com/office/drawing/2014/main" id="{0C97A7D3-7B79-D8D0-9F7A-66271621981E}"/>
                  </a:ext>
                </a:extLst>
              </p:cNvPr>
              <p:cNvSpPr/>
              <p:nvPr/>
            </p:nvSpPr>
            <p:spPr>
              <a:xfrm>
                <a:off x="4683839" y="2445026"/>
                <a:ext cx="308367" cy="1144865"/>
              </a:xfrm>
              <a:custGeom>
                <a:avLst/>
                <a:gdLst/>
                <a:ahLst/>
                <a:cxnLst/>
                <a:rect l="l" t="t" r="r" b="b"/>
                <a:pathLst>
                  <a:path w="5043" h="18723" extrusionOk="0">
                    <a:moveTo>
                      <a:pt x="73" y="0"/>
                    </a:moveTo>
                    <a:lnTo>
                      <a:pt x="32" y="165"/>
                    </a:lnTo>
                    <a:lnTo>
                      <a:pt x="1" y="320"/>
                    </a:lnTo>
                    <a:lnTo>
                      <a:pt x="3856" y="1269"/>
                    </a:lnTo>
                    <a:lnTo>
                      <a:pt x="53" y="18650"/>
                    </a:lnTo>
                    <a:lnTo>
                      <a:pt x="372" y="18722"/>
                    </a:lnTo>
                    <a:lnTo>
                      <a:pt x="4176" y="1340"/>
                    </a:lnTo>
                    <a:lnTo>
                      <a:pt x="4970" y="1537"/>
                    </a:lnTo>
                    <a:lnTo>
                      <a:pt x="5042" y="1217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37;p21">
                <a:extLst>
                  <a:ext uri="{FF2B5EF4-FFF2-40B4-BE49-F238E27FC236}">
                    <a16:creationId xmlns:a16="http://schemas.microsoft.com/office/drawing/2014/main" id="{B1C85B0E-333B-9774-390B-73368B3A6DAC}"/>
                  </a:ext>
                </a:extLst>
              </p:cNvPr>
              <p:cNvSpPr/>
              <p:nvPr/>
            </p:nvSpPr>
            <p:spPr>
              <a:xfrm>
                <a:off x="4823806" y="3630804"/>
                <a:ext cx="2568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42" h="166" extrusionOk="0">
                    <a:moveTo>
                      <a:pt x="42" y="1"/>
                    </a:moveTo>
                    <a:lnTo>
                      <a:pt x="11" y="125"/>
                    </a:lnTo>
                    <a:lnTo>
                      <a:pt x="32" y="62"/>
                    </a:lnTo>
                    <a:lnTo>
                      <a:pt x="42" y="1"/>
                    </a:lnTo>
                    <a:close/>
                    <a:moveTo>
                      <a:pt x="11" y="125"/>
                    </a:moveTo>
                    <a:lnTo>
                      <a:pt x="0" y="155"/>
                    </a:lnTo>
                    <a:lnTo>
                      <a:pt x="0" y="166"/>
                    </a:lnTo>
                    <a:lnTo>
                      <a:pt x="11" y="125"/>
                    </a:lnTo>
                    <a:close/>
                  </a:path>
                </a:pathLst>
              </a:custGeom>
              <a:solidFill>
                <a:srgbClr val="A6A1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38;p21">
                <a:extLst>
                  <a:ext uri="{FF2B5EF4-FFF2-40B4-BE49-F238E27FC236}">
                    <a16:creationId xmlns:a16="http://schemas.microsoft.com/office/drawing/2014/main" id="{F59BD106-E4BF-C6A3-C688-9F777E45ED5E}"/>
                  </a:ext>
                </a:extLst>
              </p:cNvPr>
              <p:cNvSpPr/>
              <p:nvPr/>
            </p:nvSpPr>
            <p:spPr>
              <a:xfrm>
                <a:off x="4367400" y="3518598"/>
                <a:ext cx="458973" cy="1160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89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454" y="805"/>
                      <a:pt x="4939" y="1536"/>
                      <a:pt x="7496" y="1897"/>
                    </a:cubicBezTo>
                    <a:lnTo>
                      <a:pt x="7506" y="18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539;p21">
                <a:extLst>
                  <a:ext uri="{FF2B5EF4-FFF2-40B4-BE49-F238E27FC236}">
                    <a16:creationId xmlns:a16="http://schemas.microsoft.com/office/drawing/2014/main" id="{F3DFF5D0-498B-C067-0656-111DA0167C22}"/>
                  </a:ext>
                </a:extLst>
              </p:cNvPr>
              <p:cNvSpPr/>
              <p:nvPr/>
            </p:nvSpPr>
            <p:spPr>
              <a:xfrm>
                <a:off x="4320745" y="3507836"/>
                <a:ext cx="505017" cy="132445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2166" extrusionOk="0">
                    <a:moveTo>
                      <a:pt x="8259" y="2073"/>
                    </a:moveTo>
                    <a:lnTo>
                      <a:pt x="8227" y="2166"/>
                    </a:lnTo>
                    <a:lnTo>
                      <a:pt x="8259" y="2073"/>
                    </a:lnTo>
                    <a:lnTo>
                      <a:pt x="8259" y="2073"/>
                    </a:lnTo>
                    <a:close/>
                    <a:moveTo>
                      <a:pt x="42" y="1"/>
                    </a:moveTo>
                    <a:lnTo>
                      <a:pt x="1" y="166"/>
                    </a:lnTo>
                    <a:lnTo>
                      <a:pt x="1" y="166"/>
                    </a:lnTo>
                    <a:lnTo>
                      <a:pt x="1" y="166"/>
                    </a:lnTo>
                    <a:lnTo>
                      <a:pt x="1" y="166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rgbClr val="8781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40;p21">
                <a:extLst>
                  <a:ext uri="{FF2B5EF4-FFF2-40B4-BE49-F238E27FC236}">
                    <a16:creationId xmlns:a16="http://schemas.microsoft.com/office/drawing/2014/main" id="{D77A2C5D-1C2D-9E72-D325-258C84A74C1F}"/>
                  </a:ext>
                </a:extLst>
              </p:cNvPr>
              <p:cNvSpPr/>
              <p:nvPr/>
            </p:nvSpPr>
            <p:spPr>
              <a:xfrm>
                <a:off x="4318238" y="3507836"/>
                <a:ext cx="507524" cy="142535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2331" extrusionOk="0">
                    <a:moveTo>
                      <a:pt x="83" y="1"/>
                    </a:moveTo>
                    <a:lnTo>
                      <a:pt x="42" y="166"/>
                    </a:lnTo>
                    <a:lnTo>
                      <a:pt x="0" y="321"/>
                    </a:lnTo>
                    <a:lnTo>
                      <a:pt x="8227" y="2331"/>
                    </a:lnTo>
                    <a:lnTo>
                      <a:pt x="8268" y="2177"/>
                    </a:lnTo>
                    <a:lnTo>
                      <a:pt x="8268" y="2166"/>
                    </a:lnTo>
                    <a:lnTo>
                      <a:pt x="8300" y="2073"/>
                    </a:lnTo>
                    <a:cubicBezTo>
                      <a:pt x="5743" y="1712"/>
                      <a:pt x="3258" y="981"/>
                      <a:pt x="804" y="176"/>
                    </a:cubicBezTo>
                    <a:lnTo>
                      <a:pt x="83" y="1"/>
                    </a:lnTo>
                    <a:close/>
                  </a:path>
                </a:pathLst>
              </a:custGeom>
              <a:solidFill>
                <a:srgbClr val="3A3E89"/>
              </a:solidFill>
              <a:ln>
                <a:solidFill>
                  <a:schemeClr val="tx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541;p21">
                <a:extLst>
                  <a:ext uri="{FF2B5EF4-FFF2-40B4-BE49-F238E27FC236}">
                    <a16:creationId xmlns:a16="http://schemas.microsoft.com/office/drawing/2014/main" id="{C9C5EEAD-2E90-CD7A-40CB-24E5B34820D5}"/>
                  </a:ext>
                </a:extLst>
              </p:cNvPr>
              <p:cNvSpPr/>
              <p:nvPr/>
            </p:nvSpPr>
            <p:spPr>
              <a:xfrm>
                <a:off x="4331507" y="4395457"/>
                <a:ext cx="1321948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1619" h="166" extrusionOk="0">
                    <a:moveTo>
                      <a:pt x="0" y="0"/>
                    </a:moveTo>
                    <a:lnTo>
                      <a:pt x="0" y="83"/>
                    </a:lnTo>
                    <a:lnTo>
                      <a:pt x="0" y="165"/>
                    </a:lnTo>
                    <a:lnTo>
                      <a:pt x="21619" y="165"/>
                    </a:lnTo>
                    <a:lnTo>
                      <a:pt x="21619" y="83"/>
                    </a:lnTo>
                    <a:lnTo>
                      <a:pt x="216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tx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542;p21">
                <a:extLst>
                  <a:ext uri="{FF2B5EF4-FFF2-40B4-BE49-F238E27FC236}">
                    <a16:creationId xmlns:a16="http://schemas.microsoft.com/office/drawing/2014/main" id="{09C1BF9C-C988-F1B4-E2D8-3C9D7CAAAC5C}"/>
                  </a:ext>
                </a:extLst>
              </p:cNvPr>
              <p:cNvSpPr/>
              <p:nvPr/>
            </p:nvSpPr>
            <p:spPr>
              <a:xfrm>
                <a:off x="4139198" y="4613571"/>
                <a:ext cx="1695804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27733" h="166" extrusionOk="0">
                    <a:moveTo>
                      <a:pt x="32" y="1"/>
                    </a:moveTo>
                    <a:cubicBezTo>
                      <a:pt x="21" y="21"/>
                      <a:pt x="11" y="42"/>
                      <a:pt x="11" y="62"/>
                    </a:cubicBezTo>
                    <a:lnTo>
                      <a:pt x="11" y="73"/>
                    </a:lnTo>
                    <a:lnTo>
                      <a:pt x="0" y="73"/>
                    </a:lnTo>
                    <a:lnTo>
                      <a:pt x="0" y="83"/>
                    </a:lnTo>
                    <a:lnTo>
                      <a:pt x="0" y="165"/>
                    </a:lnTo>
                    <a:lnTo>
                      <a:pt x="27733" y="165"/>
                    </a:lnTo>
                    <a:lnTo>
                      <a:pt x="27733" y="1"/>
                    </a:lnTo>
                    <a:close/>
                  </a:path>
                </a:pathLst>
              </a:custGeom>
              <a:solidFill>
                <a:srgbClr val="6A9CDF"/>
              </a:solidFill>
              <a:ln>
                <a:solidFill>
                  <a:schemeClr val="tx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543;p21">
                <a:extLst>
                  <a:ext uri="{FF2B5EF4-FFF2-40B4-BE49-F238E27FC236}">
                    <a16:creationId xmlns:a16="http://schemas.microsoft.com/office/drawing/2014/main" id="{EFF146E2-89F8-49AE-0588-6EAB46B552DC}"/>
                  </a:ext>
                </a:extLst>
              </p:cNvPr>
              <p:cNvSpPr/>
              <p:nvPr/>
            </p:nvSpPr>
            <p:spPr>
              <a:xfrm>
                <a:off x="5519787" y="3551373"/>
                <a:ext cx="447600" cy="448272"/>
              </a:xfrm>
              <a:custGeom>
                <a:avLst/>
                <a:gdLst/>
                <a:ahLst/>
                <a:cxnLst/>
                <a:rect l="l" t="t" r="r" b="b"/>
                <a:pathLst>
                  <a:path w="7320" h="7331" extrusionOk="0">
                    <a:moveTo>
                      <a:pt x="3660" y="1"/>
                    </a:moveTo>
                    <a:cubicBezTo>
                      <a:pt x="1640" y="1"/>
                      <a:pt x="0" y="1639"/>
                      <a:pt x="0" y="3671"/>
                    </a:cubicBezTo>
                    <a:cubicBezTo>
                      <a:pt x="0" y="5691"/>
                      <a:pt x="1640" y="7330"/>
                      <a:pt x="3660" y="7330"/>
                    </a:cubicBezTo>
                    <a:cubicBezTo>
                      <a:pt x="5681" y="7330"/>
                      <a:pt x="7320" y="5691"/>
                      <a:pt x="7320" y="3671"/>
                    </a:cubicBezTo>
                    <a:cubicBezTo>
                      <a:pt x="7320" y="1639"/>
                      <a:pt x="5681" y="1"/>
                      <a:pt x="36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544;p21">
                <a:extLst>
                  <a:ext uri="{FF2B5EF4-FFF2-40B4-BE49-F238E27FC236}">
                    <a16:creationId xmlns:a16="http://schemas.microsoft.com/office/drawing/2014/main" id="{44A876B5-C9B3-C229-C6FB-977D891EBD86}"/>
                  </a:ext>
                </a:extLst>
              </p:cNvPr>
              <p:cNvSpPr/>
              <p:nvPr/>
            </p:nvSpPr>
            <p:spPr>
              <a:xfrm>
                <a:off x="5644589" y="3685470"/>
                <a:ext cx="197996" cy="180079"/>
              </a:xfrm>
              <a:custGeom>
                <a:avLst/>
                <a:gdLst/>
                <a:ahLst/>
                <a:cxnLst/>
                <a:rect l="l" t="t" r="r" b="b"/>
                <a:pathLst>
                  <a:path w="3238" h="2945" extrusionOk="0">
                    <a:moveTo>
                      <a:pt x="1619" y="1"/>
                    </a:moveTo>
                    <a:cubicBezTo>
                      <a:pt x="1243" y="1"/>
                      <a:pt x="866" y="142"/>
                      <a:pt x="578" y="426"/>
                    </a:cubicBezTo>
                    <a:cubicBezTo>
                      <a:pt x="0" y="1004"/>
                      <a:pt x="0" y="1941"/>
                      <a:pt x="578" y="2519"/>
                    </a:cubicBezTo>
                    <a:cubicBezTo>
                      <a:pt x="866" y="2802"/>
                      <a:pt x="1243" y="2944"/>
                      <a:pt x="1619" y="2944"/>
                    </a:cubicBezTo>
                    <a:cubicBezTo>
                      <a:pt x="1995" y="2944"/>
                      <a:pt x="2371" y="2802"/>
                      <a:pt x="2660" y="2519"/>
                    </a:cubicBezTo>
                    <a:cubicBezTo>
                      <a:pt x="3237" y="1941"/>
                      <a:pt x="3237" y="1004"/>
                      <a:pt x="2660" y="426"/>
                    </a:cubicBezTo>
                    <a:cubicBezTo>
                      <a:pt x="2371" y="142"/>
                      <a:pt x="1995" y="1"/>
                      <a:pt x="1619" y="1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545;p21">
                <a:extLst>
                  <a:ext uri="{FF2B5EF4-FFF2-40B4-BE49-F238E27FC236}">
                    <a16:creationId xmlns:a16="http://schemas.microsoft.com/office/drawing/2014/main" id="{1B2EBFC3-748B-037D-3846-EB7537D31C37}"/>
                  </a:ext>
                </a:extLst>
              </p:cNvPr>
              <p:cNvSpPr/>
              <p:nvPr/>
            </p:nvSpPr>
            <p:spPr>
              <a:xfrm>
                <a:off x="5549383" y="3598640"/>
                <a:ext cx="371349" cy="354350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5795" extrusionOk="0">
                    <a:moveTo>
                      <a:pt x="3176" y="155"/>
                    </a:moveTo>
                    <a:cubicBezTo>
                      <a:pt x="3877" y="155"/>
                      <a:pt x="4578" y="423"/>
                      <a:pt x="5114" y="960"/>
                    </a:cubicBezTo>
                    <a:cubicBezTo>
                      <a:pt x="5630" y="1475"/>
                      <a:pt x="5908" y="2165"/>
                      <a:pt x="5908" y="2898"/>
                    </a:cubicBezTo>
                    <a:cubicBezTo>
                      <a:pt x="5908" y="3619"/>
                      <a:pt x="5630" y="4310"/>
                      <a:pt x="5114" y="4825"/>
                    </a:cubicBezTo>
                    <a:cubicBezTo>
                      <a:pt x="4578" y="5361"/>
                      <a:pt x="3877" y="5629"/>
                      <a:pt x="3176" y="5629"/>
                    </a:cubicBezTo>
                    <a:cubicBezTo>
                      <a:pt x="2475" y="5629"/>
                      <a:pt x="1774" y="5361"/>
                      <a:pt x="1238" y="4825"/>
                    </a:cubicBezTo>
                    <a:cubicBezTo>
                      <a:pt x="176" y="3764"/>
                      <a:pt x="176" y="2021"/>
                      <a:pt x="1238" y="960"/>
                    </a:cubicBezTo>
                    <a:cubicBezTo>
                      <a:pt x="1774" y="423"/>
                      <a:pt x="2475" y="155"/>
                      <a:pt x="3176" y="155"/>
                    </a:cubicBezTo>
                    <a:close/>
                    <a:moveTo>
                      <a:pt x="3213" y="0"/>
                    </a:moveTo>
                    <a:cubicBezTo>
                      <a:pt x="3201" y="0"/>
                      <a:pt x="3189" y="0"/>
                      <a:pt x="3176" y="0"/>
                    </a:cubicBezTo>
                    <a:cubicBezTo>
                      <a:pt x="2434" y="0"/>
                      <a:pt x="1692" y="279"/>
                      <a:pt x="1124" y="846"/>
                    </a:cubicBezTo>
                    <a:cubicBezTo>
                      <a:pt x="1" y="1970"/>
                      <a:pt x="1" y="3815"/>
                      <a:pt x="1124" y="4939"/>
                    </a:cubicBezTo>
                    <a:cubicBezTo>
                      <a:pt x="1692" y="5506"/>
                      <a:pt x="2434" y="5794"/>
                      <a:pt x="3176" y="5794"/>
                    </a:cubicBezTo>
                    <a:cubicBezTo>
                      <a:pt x="3919" y="5794"/>
                      <a:pt x="4661" y="5506"/>
                      <a:pt x="5227" y="4939"/>
                    </a:cubicBezTo>
                    <a:cubicBezTo>
                      <a:pt x="5774" y="4392"/>
                      <a:pt x="6073" y="3671"/>
                      <a:pt x="6073" y="2898"/>
                    </a:cubicBezTo>
                    <a:cubicBezTo>
                      <a:pt x="6073" y="2114"/>
                      <a:pt x="5774" y="1393"/>
                      <a:pt x="5227" y="846"/>
                    </a:cubicBezTo>
                    <a:cubicBezTo>
                      <a:pt x="4670" y="289"/>
                      <a:pt x="3943" y="0"/>
                      <a:pt x="3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tx2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546;p21">
                <a:extLst>
                  <a:ext uri="{FF2B5EF4-FFF2-40B4-BE49-F238E27FC236}">
                    <a16:creationId xmlns:a16="http://schemas.microsoft.com/office/drawing/2014/main" id="{F845644F-61F6-33A7-EBA7-EF77971B3363}"/>
                  </a:ext>
                </a:extLst>
              </p:cNvPr>
              <p:cNvSpPr/>
              <p:nvPr/>
            </p:nvSpPr>
            <p:spPr>
              <a:xfrm>
                <a:off x="4485293" y="2495412"/>
                <a:ext cx="215667" cy="543479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8888" extrusionOk="0">
                    <a:moveTo>
                      <a:pt x="3197" y="1"/>
                    </a:moveTo>
                    <a:cubicBezTo>
                      <a:pt x="2661" y="1"/>
                      <a:pt x="1866" y="568"/>
                      <a:pt x="908" y="4310"/>
                    </a:cubicBezTo>
                    <a:cubicBezTo>
                      <a:pt x="372" y="6413"/>
                      <a:pt x="31" y="8578"/>
                      <a:pt x="21" y="8599"/>
                    </a:cubicBezTo>
                    <a:cubicBezTo>
                      <a:pt x="1" y="8733"/>
                      <a:pt x="93" y="8857"/>
                      <a:pt x="228" y="8878"/>
                    </a:cubicBezTo>
                    <a:cubicBezTo>
                      <a:pt x="237" y="8888"/>
                      <a:pt x="258" y="8888"/>
                      <a:pt x="269" y="8888"/>
                    </a:cubicBezTo>
                    <a:cubicBezTo>
                      <a:pt x="382" y="8888"/>
                      <a:pt x="485" y="8795"/>
                      <a:pt x="505" y="8672"/>
                    </a:cubicBezTo>
                    <a:cubicBezTo>
                      <a:pt x="1135" y="4702"/>
                      <a:pt x="2341" y="496"/>
                      <a:pt x="3207" y="496"/>
                    </a:cubicBezTo>
                    <a:lnTo>
                      <a:pt x="3268" y="496"/>
                    </a:lnTo>
                    <a:cubicBezTo>
                      <a:pt x="3392" y="496"/>
                      <a:pt x="3495" y="403"/>
                      <a:pt x="3516" y="280"/>
                    </a:cubicBezTo>
                    <a:cubicBezTo>
                      <a:pt x="3527" y="145"/>
                      <a:pt x="3433" y="22"/>
                      <a:pt x="3300" y="12"/>
                    </a:cubicBezTo>
                    <a:cubicBezTo>
                      <a:pt x="3268" y="1"/>
                      <a:pt x="3227" y="1"/>
                      <a:pt x="3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547;p21">
                <a:extLst>
                  <a:ext uri="{FF2B5EF4-FFF2-40B4-BE49-F238E27FC236}">
                    <a16:creationId xmlns:a16="http://schemas.microsoft.com/office/drawing/2014/main" id="{C44F0374-BFAD-F9F1-7803-B88E1E5294B5}"/>
                  </a:ext>
                </a:extLst>
              </p:cNvPr>
              <p:cNvSpPr/>
              <p:nvPr/>
            </p:nvSpPr>
            <p:spPr>
              <a:xfrm>
                <a:off x="5035621" y="2869270"/>
                <a:ext cx="647491" cy="586955"/>
              </a:xfrm>
              <a:custGeom>
                <a:avLst/>
                <a:gdLst/>
                <a:ahLst/>
                <a:cxnLst/>
                <a:rect l="l" t="t" r="r" b="b"/>
                <a:pathLst>
                  <a:path w="10589" h="9599" extrusionOk="0">
                    <a:moveTo>
                      <a:pt x="268" y="1"/>
                    </a:moveTo>
                    <a:cubicBezTo>
                      <a:pt x="165" y="1"/>
                      <a:pt x="62" y="73"/>
                      <a:pt x="32" y="186"/>
                    </a:cubicBezTo>
                    <a:cubicBezTo>
                      <a:pt x="0" y="320"/>
                      <a:pt x="83" y="454"/>
                      <a:pt x="207" y="485"/>
                    </a:cubicBezTo>
                    <a:cubicBezTo>
                      <a:pt x="289" y="506"/>
                      <a:pt x="7475" y="2402"/>
                      <a:pt x="10083" y="9444"/>
                    </a:cubicBezTo>
                    <a:cubicBezTo>
                      <a:pt x="10124" y="9537"/>
                      <a:pt x="10217" y="9598"/>
                      <a:pt x="10310" y="9598"/>
                    </a:cubicBezTo>
                    <a:cubicBezTo>
                      <a:pt x="10341" y="9598"/>
                      <a:pt x="10372" y="9598"/>
                      <a:pt x="10403" y="9589"/>
                    </a:cubicBezTo>
                    <a:cubicBezTo>
                      <a:pt x="10527" y="9537"/>
                      <a:pt x="10589" y="9403"/>
                      <a:pt x="10547" y="9269"/>
                    </a:cubicBezTo>
                    <a:cubicBezTo>
                      <a:pt x="7836" y="1990"/>
                      <a:pt x="403" y="31"/>
                      <a:pt x="330" y="11"/>
                    </a:cubicBezTo>
                    <a:cubicBezTo>
                      <a:pt x="310" y="1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548;p21">
                <a:extLst>
                  <a:ext uri="{FF2B5EF4-FFF2-40B4-BE49-F238E27FC236}">
                    <a16:creationId xmlns:a16="http://schemas.microsoft.com/office/drawing/2014/main" id="{4DC01540-C031-3252-0A32-358EDAD7F22A}"/>
                  </a:ext>
                </a:extLst>
              </p:cNvPr>
              <p:cNvSpPr/>
              <p:nvPr/>
            </p:nvSpPr>
            <p:spPr>
              <a:xfrm>
                <a:off x="4220524" y="4274445"/>
                <a:ext cx="1504779" cy="30268"/>
              </a:xfrm>
              <a:custGeom>
                <a:avLst/>
                <a:gdLst/>
                <a:ahLst/>
                <a:cxnLst/>
                <a:rect l="l" t="t" r="r" b="b"/>
                <a:pathLst>
                  <a:path w="24609" h="495" extrusionOk="0">
                    <a:moveTo>
                      <a:pt x="248" y="0"/>
                    </a:moveTo>
                    <a:cubicBezTo>
                      <a:pt x="114" y="0"/>
                      <a:pt x="1" y="114"/>
                      <a:pt x="1" y="247"/>
                    </a:cubicBezTo>
                    <a:cubicBezTo>
                      <a:pt x="1" y="382"/>
                      <a:pt x="114" y="495"/>
                      <a:pt x="248" y="495"/>
                    </a:cubicBezTo>
                    <a:lnTo>
                      <a:pt x="24372" y="495"/>
                    </a:lnTo>
                    <a:cubicBezTo>
                      <a:pt x="24506" y="495"/>
                      <a:pt x="24609" y="382"/>
                      <a:pt x="24609" y="247"/>
                    </a:cubicBezTo>
                    <a:cubicBezTo>
                      <a:pt x="24609" y="114"/>
                      <a:pt x="24506" y="0"/>
                      <a:pt x="243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defRPr/>
                </a:pPr>
                <a:endParaRPr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3" name="Picture 93">
              <a:extLst>
                <a:ext uri="{FF2B5EF4-FFF2-40B4-BE49-F238E27FC236}">
                  <a16:creationId xmlns:a16="http://schemas.microsoft.com/office/drawing/2014/main" id="{E18C6A1C-A73F-474F-25B9-42B9DD72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8793" y="1379627"/>
              <a:ext cx="943794" cy="890377"/>
            </a:xfrm>
            <a:prstGeom prst="roundRect">
              <a:avLst>
                <a:gd name="adj" fmla="val 16667"/>
              </a:avLst>
            </a:prstGeom>
            <a:ln>
              <a:solidFill>
                <a:schemeClr val="bg2">
                  <a:lumMod val="75000"/>
                </a:schemeClr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Picture 94">
              <a:extLst>
                <a:ext uri="{FF2B5EF4-FFF2-40B4-BE49-F238E27FC236}">
                  <a16:creationId xmlns:a16="http://schemas.microsoft.com/office/drawing/2014/main" id="{6C1B2A8D-BE7A-8649-09E0-F12B0242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6227" y="1386818"/>
              <a:ext cx="943794" cy="890377"/>
            </a:xfrm>
            <a:prstGeom prst="roundRect">
              <a:avLst>
                <a:gd name="adj" fmla="val 16667"/>
              </a:avLst>
            </a:prstGeom>
            <a:ln>
              <a:solidFill>
                <a:schemeClr val="accent2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96" name="Google Shape;602;p21">
            <a:extLst>
              <a:ext uri="{FF2B5EF4-FFF2-40B4-BE49-F238E27FC236}">
                <a16:creationId xmlns:a16="http://schemas.microsoft.com/office/drawing/2014/main" id="{BF446F41-6544-912E-C6BD-16C89E0BC885}"/>
              </a:ext>
            </a:extLst>
          </p:cNvPr>
          <p:cNvSpPr/>
          <p:nvPr/>
        </p:nvSpPr>
        <p:spPr>
          <a:xfrm>
            <a:off x="1348121" y="5920065"/>
            <a:ext cx="4584011" cy="2874689"/>
          </a:xfrm>
          <a:prstGeom prst="roundRect">
            <a:avLst>
              <a:gd name="adj" fmla="val 7384"/>
            </a:avLst>
          </a:prstGeom>
          <a:solidFill>
            <a:srgbClr val="FAFAFA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91425" rIns="144000" bIns="91425" anchor="ctr" anchorCtr="0">
            <a:noAutofit/>
          </a:bodyPr>
          <a:lstStyle/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 err="1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HercepTest</a:t>
            </a: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 (A085; </a:t>
            </a:r>
            <a:r>
              <a:rPr lang="en-GB" sz="2400" kern="0" dirty="0" err="1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Dako</a:t>
            </a: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)</a:t>
            </a: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400" kern="0" dirty="0">
              <a:solidFill>
                <a:srgbClr val="191919"/>
              </a:solidFill>
              <a:latin typeface="Arial"/>
              <a:ea typeface="Roboto"/>
              <a:cs typeface="Calibri" panose="020F0502020204030204" pitchFamily="34" charset="0"/>
              <a:sym typeface="Roboto"/>
            </a:endParaRP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Pathway anti-HER2 (4B5; Ventana)</a:t>
            </a: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400" kern="0" dirty="0">
              <a:solidFill>
                <a:srgbClr val="191919"/>
              </a:solidFill>
              <a:latin typeface="Arial"/>
              <a:ea typeface="Roboto"/>
              <a:cs typeface="Calibri" panose="020F0502020204030204" pitchFamily="34" charset="0"/>
              <a:sym typeface="Roboto"/>
            </a:endParaRP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Bond Oracle (CB11; Leica)</a:t>
            </a:r>
          </a:p>
        </p:txBody>
      </p:sp>
      <p:sp>
        <p:nvSpPr>
          <p:cNvPr id="97" name="Google Shape;602;p21">
            <a:extLst>
              <a:ext uri="{FF2B5EF4-FFF2-40B4-BE49-F238E27FC236}">
                <a16:creationId xmlns:a16="http://schemas.microsoft.com/office/drawing/2014/main" id="{019A7629-49A4-3CAA-2793-180C8F1B76DD}"/>
              </a:ext>
            </a:extLst>
          </p:cNvPr>
          <p:cNvSpPr/>
          <p:nvPr/>
        </p:nvSpPr>
        <p:spPr>
          <a:xfrm>
            <a:off x="11366506" y="5823931"/>
            <a:ext cx="4748939" cy="2968224"/>
          </a:xfrm>
          <a:prstGeom prst="roundRect">
            <a:avLst>
              <a:gd name="adj" fmla="val 7384"/>
            </a:avLst>
          </a:prstGeom>
          <a:solidFill>
            <a:srgbClr val="FAFAFA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91425" rIns="144000" bIns="91425" anchor="ctr" anchorCtr="0">
            <a:noAutofit/>
          </a:bodyPr>
          <a:lstStyle/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kern="0" dirty="0">
              <a:solidFill>
                <a:srgbClr val="191919"/>
              </a:solidFill>
              <a:latin typeface="Arial"/>
              <a:ea typeface="Roboto"/>
              <a:cs typeface="Calibri" panose="020F0502020204030204" pitchFamily="34" charset="0"/>
              <a:sym typeface="Roboto"/>
            </a:endParaRP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FISH: </a:t>
            </a:r>
          </a:p>
          <a:p>
            <a:pPr marL="800100" lvl="1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 err="1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PathVysion</a:t>
            </a: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 (</a:t>
            </a:r>
            <a:r>
              <a:rPr lang="en-GB" sz="2400" kern="0" dirty="0" err="1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Abott</a:t>
            </a: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)</a:t>
            </a:r>
          </a:p>
          <a:p>
            <a:pPr marL="800100" lvl="1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HER2 FISH </a:t>
            </a:r>
            <a:r>
              <a:rPr lang="en-GB" sz="2400" kern="0" dirty="0" err="1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PharmaDX</a:t>
            </a: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 (</a:t>
            </a:r>
            <a:r>
              <a:rPr lang="en-GB" sz="2400" kern="0" dirty="0" err="1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Dako</a:t>
            </a: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)</a:t>
            </a: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400" kern="0" dirty="0">
              <a:solidFill>
                <a:srgbClr val="191919"/>
              </a:solidFill>
              <a:latin typeface="Arial"/>
              <a:ea typeface="Roboto"/>
              <a:cs typeface="Calibri" panose="020F0502020204030204" pitchFamily="34" charset="0"/>
              <a:sym typeface="Roboto"/>
            </a:endParaRP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Dual ISH</a:t>
            </a:r>
          </a:p>
          <a:p>
            <a:pPr marL="800100" lvl="1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400" kern="0" dirty="0">
                <a:solidFill>
                  <a:srgbClr val="191919"/>
                </a:solidFill>
                <a:latin typeface="Arial"/>
                <a:ea typeface="Roboto"/>
                <a:cs typeface="Calibri" panose="020F0502020204030204" pitchFamily="34" charset="0"/>
                <a:sym typeface="Roboto"/>
              </a:rPr>
              <a:t>Inform HER2 (Ventana)</a:t>
            </a:r>
          </a:p>
          <a:p>
            <a:pPr marL="342900" indent="-342900" defTabSz="60958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GB" sz="2000" kern="0" dirty="0">
              <a:solidFill>
                <a:srgbClr val="191919"/>
              </a:solidFill>
              <a:latin typeface="Arial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98" name="Imagem 97" descr="Ícone&#10;&#10;Descrição gerada automaticamente">
            <a:extLst>
              <a:ext uri="{FF2B5EF4-FFF2-40B4-BE49-F238E27FC236}">
                <a16:creationId xmlns:a16="http://schemas.microsoft.com/office/drawing/2014/main" id="{1E3EE5D3-52EC-0638-AA2F-FAA231FAA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6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144" y="444909"/>
            <a:ext cx="11665975" cy="1216131"/>
          </a:xfrm>
        </p:spPr>
        <p:txBody>
          <a:bodyPr/>
          <a:lstStyle/>
          <a:p>
            <a:r>
              <a:rPr lang="pt-BR" sz="4800" b="1" dirty="0"/>
              <a:t>HER-2 em carcinomas endometriais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4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478" y="2625611"/>
            <a:ext cx="16725900" cy="6265491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Interesse </a:t>
            </a:r>
            <a:r>
              <a:rPr lang="en-US" sz="3200" b="0" dirty="0" err="1">
                <a:latin typeface="+mn-lt"/>
              </a:rPr>
              <a:t>em</a:t>
            </a:r>
            <a:r>
              <a:rPr lang="en-US" sz="3200" b="0" dirty="0">
                <a:latin typeface="+mn-lt"/>
              </a:rPr>
              <a:t> carcinomas </a:t>
            </a:r>
            <a:r>
              <a:rPr lang="en-US" sz="3200" b="0" dirty="0" err="1">
                <a:latin typeface="+mn-lt"/>
              </a:rPr>
              <a:t>endometriais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não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é</a:t>
            </a:r>
            <a:r>
              <a:rPr lang="en-US" sz="3200" b="0" dirty="0">
                <a:latin typeface="+mn-lt"/>
              </a:rPr>
              <a:t> novo…</a:t>
            </a:r>
          </a:p>
          <a:p>
            <a:endParaRPr lang="en-US" sz="3200" b="0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1990-2010: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Superexpressão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proteica</a:t>
            </a:r>
            <a:r>
              <a:rPr lang="en-US" sz="2800" b="0" dirty="0">
                <a:latin typeface="+mn-lt"/>
              </a:rPr>
              <a:t>: 14-80%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Amplificação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gênica</a:t>
            </a:r>
            <a:r>
              <a:rPr lang="en-US" sz="2800" b="0" dirty="0">
                <a:latin typeface="+mn-lt"/>
              </a:rPr>
              <a:t>: 21-47%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Estudos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apresentavam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alta</a:t>
            </a:r>
            <a:r>
              <a:rPr lang="en-US" sz="2800" b="0" dirty="0">
                <a:latin typeface="+mn-lt"/>
              </a:rPr>
              <a:t>  </a:t>
            </a:r>
            <a:r>
              <a:rPr lang="en-US" sz="2800" b="0" dirty="0" err="1">
                <a:latin typeface="+mn-lt"/>
              </a:rPr>
              <a:t>variabilidade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em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testagem</a:t>
            </a:r>
            <a:r>
              <a:rPr lang="en-US" sz="2800" b="0" dirty="0">
                <a:latin typeface="+mn-lt"/>
              </a:rPr>
              <a:t>, </a:t>
            </a:r>
            <a:r>
              <a:rPr lang="en-US" sz="2800" b="0" dirty="0" err="1">
                <a:latin typeface="+mn-lt"/>
              </a:rPr>
              <a:t>critérios</a:t>
            </a:r>
            <a:r>
              <a:rPr lang="en-US" sz="2800" b="0" dirty="0">
                <a:latin typeface="+mn-lt"/>
              </a:rPr>
              <a:t> de </a:t>
            </a:r>
            <a:r>
              <a:rPr lang="en-US" sz="2800" b="0" dirty="0" err="1">
                <a:latin typeface="+mn-lt"/>
              </a:rPr>
              <a:t>interpretação</a:t>
            </a:r>
            <a:r>
              <a:rPr lang="en-US" sz="2800" b="0" dirty="0">
                <a:latin typeface="+mn-lt"/>
              </a:rPr>
              <a:t> (</a:t>
            </a:r>
            <a:r>
              <a:rPr lang="en-US" sz="2800" b="0" dirty="0" err="1">
                <a:latin typeface="+mn-lt"/>
              </a:rPr>
              <a:t>escore</a:t>
            </a:r>
            <a:r>
              <a:rPr lang="en-US" sz="2800" b="0" dirty="0">
                <a:latin typeface="+mn-lt"/>
              </a:rPr>
              <a:t>) e </a:t>
            </a:r>
            <a:r>
              <a:rPr lang="en-US" sz="2800" b="0" dirty="0" err="1">
                <a:latin typeface="+mn-lt"/>
              </a:rPr>
              <a:t>seleção</a:t>
            </a:r>
            <a:r>
              <a:rPr lang="en-US" sz="2800" b="0" dirty="0">
                <a:latin typeface="+mn-lt"/>
              </a:rPr>
              <a:t> de </a:t>
            </a:r>
            <a:r>
              <a:rPr lang="en-US" sz="2800" b="0" dirty="0" err="1">
                <a:latin typeface="+mn-lt"/>
              </a:rPr>
              <a:t>casos</a:t>
            </a:r>
            <a:endParaRPr lang="en-US" sz="28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err="1">
                <a:latin typeface="+mn-lt"/>
              </a:rPr>
              <a:t>Alguns</a:t>
            </a:r>
            <a:r>
              <a:rPr lang="en-US" sz="2800" b="0" dirty="0">
                <a:latin typeface="+mn-lt"/>
              </a:rPr>
              <a:t> </a:t>
            </a:r>
            <a:r>
              <a:rPr lang="en-US" sz="2800" b="0" dirty="0" err="1">
                <a:latin typeface="+mn-lt"/>
              </a:rPr>
              <a:t>relatos</a:t>
            </a:r>
            <a:r>
              <a:rPr lang="en-US" sz="2800" b="0" dirty="0">
                <a:latin typeface="+mn-lt"/>
              </a:rPr>
              <a:t> de </a:t>
            </a:r>
            <a:r>
              <a:rPr lang="en-US" sz="2800" b="0" dirty="0" err="1">
                <a:latin typeface="+mn-lt"/>
              </a:rPr>
              <a:t>casos</a:t>
            </a:r>
            <a:r>
              <a:rPr lang="en-US" sz="2800" b="0" dirty="0">
                <a:latin typeface="+mn-lt"/>
              </a:rPr>
              <a:t> com </a:t>
            </a:r>
            <a:r>
              <a:rPr lang="en-US" sz="2800" b="0" dirty="0" err="1">
                <a:latin typeface="+mn-lt"/>
              </a:rPr>
              <a:t>sucesso</a:t>
            </a:r>
            <a:r>
              <a:rPr lang="en-US" sz="2800" b="0" dirty="0">
                <a:latin typeface="+mn-lt"/>
              </a:rPr>
              <a:t> de </a:t>
            </a:r>
            <a:r>
              <a:rPr lang="en-US" sz="2800" b="0" dirty="0" err="1">
                <a:latin typeface="+mn-lt"/>
              </a:rPr>
              <a:t>tratamento</a:t>
            </a:r>
            <a:r>
              <a:rPr lang="en-US" sz="2800" b="0" dirty="0">
                <a:latin typeface="+mn-lt"/>
              </a:rPr>
              <a:t> com </a:t>
            </a:r>
            <a:r>
              <a:rPr lang="en-US" sz="2800" b="0" dirty="0" err="1">
                <a:latin typeface="+mn-lt"/>
              </a:rPr>
              <a:t>terapias</a:t>
            </a:r>
            <a:r>
              <a:rPr lang="en-US" sz="2800" b="0" dirty="0">
                <a:latin typeface="+mn-lt"/>
              </a:rPr>
              <a:t> anti-HER2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>
                <a:latin typeface="+mn-lt"/>
              </a:rPr>
              <a:t>2010: clinical trial GOG 181B 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2B3DA3-3CDA-B206-51D2-99B1BA840B46}"/>
              </a:ext>
            </a:extLst>
          </p:cNvPr>
          <p:cNvSpPr txBox="1"/>
          <p:nvPr/>
        </p:nvSpPr>
        <p:spPr>
          <a:xfrm>
            <a:off x="454478" y="9375506"/>
            <a:ext cx="1224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Reporting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Carcinoma: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Practical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Recommendations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Immunohistochemistry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Fluorescent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Situ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Hybridization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Proceedings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ISGyP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Companion Society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Session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2020 USCAP Annual Meeting.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2021 Jan;40(1):17-23.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10.1097/PGP.0000000000000711.;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Carcinoma: Time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Standardized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Practice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to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Meet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Clinical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Demand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Arch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Lab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Med. 2021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Jun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1;145(6):687-691.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10.5858/arpa.2020-0207-RA. PMID: 32649220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highlight>
                  <a:srgbClr val="FFFFFF"/>
                </a:highlight>
                <a:latin typeface="BlinkMacSystemFont"/>
              </a:rPr>
              <a:t>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0C338DC0-22A2-E36B-7F47-0B0FF2C53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80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9066" y="3688013"/>
            <a:ext cx="16725900" cy="62654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 err="1">
                <a:latin typeface="+mn-lt"/>
              </a:rPr>
              <a:t>Trastuzumabe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como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agente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único</a:t>
            </a:r>
            <a:r>
              <a:rPr lang="en-US" sz="3200" b="0" dirty="0">
                <a:latin typeface="+mn-lt"/>
              </a:rPr>
              <a:t> para </a:t>
            </a:r>
            <a:r>
              <a:rPr lang="en-US" sz="3200" b="0" dirty="0" err="1">
                <a:latin typeface="+mn-lt"/>
              </a:rPr>
              <a:t>tratamento</a:t>
            </a:r>
            <a:r>
              <a:rPr lang="en-US" sz="3200" b="0" dirty="0">
                <a:latin typeface="+mn-lt"/>
              </a:rPr>
              <a:t> de carcinomas </a:t>
            </a:r>
            <a:r>
              <a:rPr lang="en-US" sz="3200" b="0" dirty="0" err="1">
                <a:latin typeface="+mn-lt"/>
              </a:rPr>
              <a:t>endometriais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avançados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ou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recorrentes</a:t>
            </a:r>
            <a:r>
              <a:rPr lang="en-US" sz="3200" b="0" dirty="0">
                <a:latin typeface="+mn-lt"/>
              </a:rPr>
              <a:t> HER-2 (+)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33 </a:t>
            </a:r>
            <a:r>
              <a:rPr lang="en-US" sz="3200" b="0" dirty="0" err="1">
                <a:latin typeface="+mn-lt"/>
              </a:rPr>
              <a:t>pacientes</a:t>
            </a:r>
            <a:r>
              <a:rPr lang="en-US" sz="3200" b="0" dirty="0">
                <a:latin typeface="+mn-lt"/>
              </a:rPr>
              <a:t> com </a:t>
            </a:r>
            <a:r>
              <a:rPr lang="en-US" sz="3200" b="0" dirty="0" err="1">
                <a:latin typeface="+mn-lt"/>
              </a:rPr>
              <a:t>tumores</a:t>
            </a:r>
            <a:r>
              <a:rPr lang="en-US" sz="3200" b="0" dirty="0">
                <a:latin typeface="+mn-lt"/>
              </a:rPr>
              <a:t> HER-2 (+): 11 </a:t>
            </a:r>
            <a:r>
              <a:rPr lang="en-US" sz="3200" b="0" dirty="0" err="1">
                <a:latin typeface="+mn-lt"/>
              </a:rPr>
              <a:t>serosos</a:t>
            </a:r>
            <a:r>
              <a:rPr lang="en-US" sz="3200" b="0" dirty="0">
                <a:latin typeface="+mn-lt"/>
              </a:rPr>
              <a:t>, 13 </a:t>
            </a:r>
            <a:r>
              <a:rPr lang="en-US" sz="3200" b="0" dirty="0" err="1">
                <a:latin typeface="+mn-lt"/>
              </a:rPr>
              <a:t>endometrioides</a:t>
            </a:r>
            <a:r>
              <a:rPr lang="en-US" sz="3200" b="0" dirty="0">
                <a:latin typeface="+mn-lt"/>
              </a:rPr>
              <a:t>, 2 </a:t>
            </a:r>
            <a:r>
              <a:rPr lang="en-US" sz="3200" b="0" dirty="0" err="1">
                <a:latin typeface="+mn-lt"/>
              </a:rPr>
              <a:t>células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claras</a:t>
            </a:r>
            <a:r>
              <a:rPr lang="en-US" sz="3200" b="0" dirty="0">
                <a:latin typeface="+mn-lt"/>
              </a:rPr>
              <a:t>, 5 </a:t>
            </a:r>
            <a:r>
              <a:rPr lang="en-US" sz="3200" b="0" dirty="0" err="1">
                <a:latin typeface="+mn-lt"/>
              </a:rPr>
              <a:t>mistos</a:t>
            </a:r>
            <a:r>
              <a:rPr lang="en-US" sz="3200" b="0" dirty="0">
                <a:latin typeface="+mn-lt"/>
              </a:rPr>
              <a:t> e 1 SOE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C</a:t>
            </a:r>
            <a:r>
              <a:rPr lang="en-US" sz="3200" b="0" dirty="0" err="1">
                <a:latin typeface="+mn-lt"/>
              </a:rPr>
              <a:t>ritérios</a:t>
            </a:r>
            <a:r>
              <a:rPr lang="en-US" sz="3200" b="0" dirty="0">
                <a:latin typeface="+mn-lt"/>
              </a:rPr>
              <a:t> de </a:t>
            </a:r>
            <a:r>
              <a:rPr lang="en-US" sz="3200" b="0" dirty="0" err="1">
                <a:latin typeface="+mn-lt"/>
              </a:rPr>
              <a:t>interpretação</a:t>
            </a:r>
            <a:r>
              <a:rPr lang="en-US" sz="3200" b="0" dirty="0">
                <a:latin typeface="+mn-lt"/>
              </a:rPr>
              <a:t>: </a:t>
            </a:r>
            <a:r>
              <a:rPr lang="en-US" sz="3200" b="0" dirty="0" err="1">
                <a:latin typeface="+mn-lt"/>
              </a:rPr>
              <a:t>escores</a:t>
            </a:r>
            <a:r>
              <a:rPr lang="en-US" sz="3200" b="0" dirty="0">
                <a:latin typeface="+mn-lt"/>
              </a:rPr>
              <a:t> de </a:t>
            </a:r>
            <a:r>
              <a:rPr lang="en-US" sz="3200" b="0" dirty="0" err="1">
                <a:latin typeface="+mn-lt"/>
              </a:rPr>
              <a:t>câncer</a:t>
            </a:r>
            <a:r>
              <a:rPr lang="en-US" sz="3200" b="0" dirty="0">
                <a:latin typeface="+mn-lt"/>
              </a:rPr>
              <a:t> de mama (ASCO/CAP 2007)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IHQ </a:t>
            </a:r>
            <a:r>
              <a:rPr lang="en-US" sz="3200" b="0" dirty="0" err="1">
                <a:latin typeface="+mn-lt"/>
              </a:rPr>
              <a:t>escore</a:t>
            </a:r>
            <a:r>
              <a:rPr lang="en-US" sz="3200" b="0" dirty="0">
                <a:latin typeface="+mn-lt"/>
              </a:rPr>
              <a:t> 2+ </a:t>
            </a:r>
            <a:r>
              <a:rPr lang="en-US" sz="3200" b="0" dirty="0" err="1">
                <a:latin typeface="+mn-lt"/>
              </a:rPr>
              <a:t>ou</a:t>
            </a:r>
            <a:r>
              <a:rPr lang="en-US" sz="3200" b="0" dirty="0">
                <a:latin typeface="+mn-lt"/>
              </a:rPr>
              <a:t> 3+, </a:t>
            </a:r>
            <a:r>
              <a:rPr lang="en-US" sz="3200" b="0" dirty="0" err="1">
                <a:latin typeface="+mn-lt"/>
              </a:rPr>
              <a:t>ou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razão</a:t>
            </a:r>
            <a:r>
              <a:rPr lang="en-US" sz="3200" b="0" dirty="0">
                <a:latin typeface="+mn-lt"/>
              </a:rPr>
              <a:t> &gt; 2.0 no FISH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0" dirty="0">
                <a:latin typeface="+mn-lt"/>
              </a:rPr>
              <a:t>Trial </a:t>
            </a:r>
            <a:r>
              <a:rPr lang="en-US" sz="3200" b="0" dirty="0" err="1">
                <a:latin typeface="+mn-lt"/>
              </a:rPr>
              <a:t>fechado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precocemente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por</a:t>
            </a:r>
            <a:r>
              <a:rPr lang="en-US" sz="3200" b="0" dirty="0">
                <a:latin typeface="+mn-lt"/>
              </a:rPr>
              <a:t> </a:t>
            </a:r>
            <a:r>
              <a:rPr lang="en-US" sz="3200" b="0" dirty="0" err="1">
                <a:latin typeface="+mn-lt"/>
              </a:rPr>
              <a:t>provisão</a:t>
            </a:r>
            <a:r>
              <a:rPr lang="en-US" sz="3200" b="0" dirty="0">
                <a:latin typeface="+mn-lt"/>
              </a:rPr>
              <a:t> de </a:t>
            </a:r>
            <a:r>
              <a:rPr lang="en-US" sz="3200" b="0" dirty="0" err="1">
                <a:latin typeface="+mn-lt"/>
              </a:rPr>
              <a:t>reservas</a:t>
            </a:r>
            <a:r>
              <a:rPr lang="en-US" sz="3200" b="0" dirty="0">
                <a:latin typeface="+mn-lt"/>
              </a:rPr>
              <a:t> </a:t>
            </a:r>
          </a:p>
          <a:p>
            <a:endParaRPr lang="pt-BR" dirty="0"/>
          </a:p>
        </p:txBody>
      </p:sp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1B5392B-A021-DE1D-65AF-F15024BA0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07" y="540217"/>
            <a:ext cx="10307686" cy="3354517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68E9570-AD06-538F-FF44-704AD0CDF6B7}"/>
              </a:ext>
            </a:extLst>
          </p:cNvPr>
          <p:cNvSpPr txBox="1"/>
          <p:nvPr/>
        </p:nvSpPr>
        <p:spPr>
          <a:xfrm>
            <a:off x="909066" y="9408229"/>
            <a:ext cx="122462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Reporting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Carcinoma: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Practical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Recommendations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for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Immunohistochemistry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Fluorescent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In Situ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Hybridization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Proceedings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of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ISGyP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Companion Society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Session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at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2020 USCAP Annual Meeting.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Int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J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Gynecol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. 2021 Jan;40(1):17-23.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rPr>
              <a:t>: 10.1097/PGP.0000000000000711.;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Buza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N. HER2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Testing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in Endometrial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Serous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Carcinoma: Time for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Standardized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Pathology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Practice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to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Meet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the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Clinical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Demand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Arch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Pathol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Lab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Med. 2021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Jun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 1;145(6):687-691. </a:t>
            </a:r>
            <a:r>
              <a:rPr lang="pt-BR" sz="800" b="0" i="0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doi</a:t>
            </a:r>
            <a:r>
              <a:rPr lang="pt-BR" sz="800" b="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BlinkMacSystemFont"/>
              </a:rPr>
              <a:t>: 10.5858/arpa.2020-0207-RA. PMID: 32649220.</a:t>
            </a:r>
            <a:endParaRPr lang="pt-BR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68251A0A-962B-CD25-2F56-6E4F2DF60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7215" y="9802369"/>
            <a:ext cx="3720785" cy="4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0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7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0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1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2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3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5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F2066D27-76E8-BB4D-AF22-655240BBB26E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117EAA98-6611-8149-A455-EB248C2D060E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1B044FD9-64AD-E040-B8FB-B8F2020AC45B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F83D7EA9-43CD-4C4A-AA6E-691691DACE7F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40CE283C-E044-2740-BF23-D73EE79CF847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7DB4C741-A56C-1F45-A5E0-5DD7BC7798D9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C2641B93-3C81-5849-A836-A8BC4D9EF32B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8EE177F3-9E23-FC45-B9E7-7CE0D3F29560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484A5C18-849A-2C4C-AE94-E96E277FF053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98E1CB35-713F-1B41-BD93-4D6E3397AEBB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57C07935-8F0B-0546-B740-3D727818DBAC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37A2C756-A966-8B4D-8F25-5F6C73465EDD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76601059-CA32-2147-937B-E958E3BC1F46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496A5EA6-775C-4348-90B4-8DF00F823E17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B54539EA-F924-0440-87ED-968D30C8255B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EE3F11CC-4B4B-5842-B470-FB1385F03DF1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B4B7E137-BCCA-0A44-BF7C-95D627EA2C17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FC13F46A-91A0-E743-8E94-E2467A6D2297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7BF218EE-9AAC-444A-8984-98176DCCBD27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8EAADAD-CEEF-3546-AB27-7713173D231D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7364EFCC-74AE-AC45-9FB7-AD3844CBC6A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4346</TotalTime>
  <Words>4858</Words>
  <Application>Microsoft Macintosh PowerPoint</Application>
  <PresentationFormat>Personalizar</PresentationFormat>
  <Paragraphs>314</Paragraphs>
  <Slides>27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24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52" baseType="lpstr">
      <vt:lpstr>AdvOTf9433e2d</vt:lpstr>
      <vt:lpstr>AdvOTf9433e2d+fb</vt:lpstr>
      <vt:lpstr>AdvP40319B</vt:lpstr>
      <vt:lpstr>AdvP49811</vt:lpstr>
      <vt:lpstr>AdvP49812</vt:lpstr>
      <vt:lpstr>AdvTREBU</vt:lpstr>
      <vt:lpstr>AdvTT5235d5a9</vt:lpstr>
      <vt:lpstr>AdvTT5235d5a9+20</vt:lpstr>
      <vt:lpstr>AdvTT5235d5a9+fb</vt:lpstr>
      <vt:lpstr>AdvTTab7e17fd</vt:lpstr>
      <vt:lpstr>Aptos</vt:lpstr>
      <vt:lpstr>Arial</vt:lpstr>
      <vt:lpstr>BlinkMacSystemFont</vt:lpstr>
      <vt:lpstr>Calibri</vt:lpstr>
      <vt:lpstr>Calibri Bold</vt:lpstr>
      <vt:lpstr>Courier New</vt:lpstr>
      <vt:lpstr>Google Sans</vt:lpstr>
      <vt:lpstr>Helvetica</vt:lpstr>
      <vt:lpstr>Helvetica Neue</vt:lpstr>
      <vt:lpstr>MinionPro</vt:lpstr>
      <vt:lpstr>Tahoma</vt:lpstr>
      <vt:lpstr>Times</vt:lpstr>
      <vt:lpstr>URWPalladioL</vt:lpstr>
      <vt:lpstr>Wingdings</vt:lpstr>
      <vt:lpstr>Congresso de Patologia</vt:lpstr>
      <vt:lpstr>Panorama da doença her-2 em tumores ginecológicos </vt:lpstr>
      <vt:lpstr>Declaração de Conflito de Interesse</vt:lpstr>
      <vt:lpstr>Cronograma</vt:lpstr>
      <vt:lpstr>Apresentação do PowerPoint</vt:lpstr>
      <vt:lpstr>Apresentação do PowerPoint</vt:lpstr>
      <vt:lpstr>Métodos diagnósticos para alterações em HER-2</vt:lpstr>
      <vt:lpstr>Ensaios aprovados pela FDA</vt:lpstr>
      <vt:lpstr>HER-2 em carcinomas endometriais</vt:lpstr>
      <vt:lpstr>Apresentação do PowerPoint</vt:lpstr>
      <vt:lpstr>Apresentação do PowerPoint</vt:lpstr>
      <vt:lpstr>Apresentação do PowerPoint</vt:lpstr>
      <vt:lpstr>Apresentação do PowerPoint</vt:lpstr>
      <vt:lpstr>HER-2 em carcinomas endometriais</vt:lpstr>
      <vt:lpstr>Linha do tempo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Interpretação IHQ proposta (DPT-02) Protocolo gástrico</vt:lpstr>
      <vt:lpstr>Curvas de sobrevida por status de HER-2</vt:lpstr>
      <vt:lpstr>Apresentação do PowerPoint</vt:lpstr>
      <vt:lpstr>Apresentação do PowerPoint</vt:lpstr>
      <vt:lpstr>Questões práticas remanescentes</vt:lpstr>
      <vt:lpstr>Perspectivas futuras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Karla Calaca Kabbach Prigenzi</cp:lastModifiedBy>
  <cp:revision>41</cp:revision>
  <dcterms:created xsi:type="dcterms:W3CDTF">2024-02-22T18:43:09Z</dcterms:created>
  <dcterms:modified xsi:type="dcterms:W3CDTF">2024-05-30T13:11:18Z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